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xls" ContentType="application/vnd.ms-exce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81" r:id="rId2"/>
    <p:sldId id="340" r:id="rId3"/>
    <p:sldId id="346" r:id="rId4"/>
    <p:sldId id="347" r:id="rId5"/>
    <p:sldId id="341" r:id="rId6"/>
    <p:sldId id="348" r:id="rId7"/>
    <p:sldId id="351" r:id="rId8"/>
    <p:sldId id="342" r:id="rId9"/>
    <p:sldId id="352" r:id="rId10"/>
    <p:sldId id="350" r:id="rId11"/>
    <p:sldId id="353" r:id="rId12"/>
    <p:sldId id="282" r:id="rId13"/>
    <p:sldId id="289" r:id="rId14"/>
    <p:sldId id="297" r:id="rId15"/>
    <p:sldId id="298" r:id="rId16"/>
    <p:sldId id="299" r:id="rId17"/>
    <p:sldId id="301" r:id="rId18"/>
    <p:sldId id="290" r:id="rId19"/>
    <p:sldId id="291" r:id="rId20"/>
    <p:sldId id="292" r:id="rId21"/>
    <p:sldId id="293" r:id="rId22"/>
    <p:sldId id="286" r:id="rId23"/>
    <p:sldId id="302" r:id="rId24"/>
    <p:sldId id="303" r:id="rId25"/>
    <p:sldId id="304" r:id="rId26"/>
    <p:sldId id="354" r:id="rId27"/>
    <p:sldId id="355" r:id="rId28"/>
    <p:sldId id="306" r:id="rId29"/>
    <p:sldId id="307" r:id="rId30"/>
    <p:sldId id="308" r:id="rId31"/>
    <p:sldId id="305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61" r:id="rId40"/>
    <p:sldId id="356" r:id="rId41"/>
    <p:sldId id="357" r:id="rId42"/>
    <p:sldId id="367" r:id="rId43"/>
    <p:sldId id="362" r:id="rId44"/>
    <p:sldId id="358" r:id="rId45"/>
    <p:sldId id="363" r:id="rId46"/>
    <p:sldId id="287" r:id="rId47"/>
    <p:sldId id="316" r:id="rId48"/>
    <p:sldId id="317" r:id="rId49"/>
    <p:sldId id="318" r:id="rId50"/>
    <p:sldId id="319" r:id="rId51"/>
    <p:sldId id="320" r:id="rId52"/>
    <p:sldId id="288" r:id="rId53"/>
    <p:sldId id="283" r:id="rId54"/>
    <p:sldId id="284" r:id="rId55"/>
    <p:sldId id="285" r:id="rId56"/>
    <p:sldId id="321" r:id="rId57"/>
    <p:sldId id="368" r:id="rId58"/>
    <p:sldId id="322" r:id="rId59"/>
    <p:sldId id="323" r:id="rId60"/>
    <p:sldId id="324" r:id="rId61"/>
    <p:sldId id="326" r:id="rId62"/>
    <p:sldId id="327" r:id="rId63"/>
    <p:sldId id="328" r:id="rId64"/>
    <p:sldId id="329" r:id="rId65"/>
    <p:sldId id="331" r:id="rId66"/>
    <p:sldId id="333" r:id="rId67"/>
    <p:sldId id="369" r:id="rId68"/>
    <p:sldId id="364" r:id="rId69"/>
    <p:sldId id="370" r:id="rId70"/>
    <p:sldId id="371" r:id="rId71"/>
    <p:sldId id="365" r:id="rId72"/>
    <p:sldId id="366" r:id="rId73"/>
    <p:sldId id="334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3" autoAdjust="0"/>
    <p:restoredTop sz="85748"/>
  </p:normalViewPr>
  <p:slideViewPr>
    <p:cSldViewPr snapToGrid="0" snapToObjects="1">
      <p:cViewPr>
        <p:scale>
          <a:sx n="87" d="100"/>
          <a:sy n="87" d="100"/>
        </p:scale>
        <p:origin x="400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commentAuthors" Target="commentAuthors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wmf"/><Relationship Id="rId2" Type="http://schemas.openxmlformats.org/officeDocument/2006/relationships/image" Target="../media/image8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image" Target="../media/image6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Relationship Id="rId2" Type="http://schemas.openxmlformats.org/officeDocument/2006/relationships/image" Target="../media/image68.emf"/><Relationship Id="rId3" Type="http://schemas.openxmlformats.org/officeDocument/2006/relationships/image" Target="../media/image6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Relationship Id="rId2" Type="http://schemas.openxmlformats.org/officeDocument/2006/relationships/image" Target="../media/image73.wmf"/><Relationship Id="rId3" Type="http://schemas.openxmlformats.org/officeDocument/2006/relationships/image" Target="../media/image7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4" Type="http://schemas.openxmlformats.org/officeDocument/2006/relationships/image" Target="../media/image78.emf"/><Relationship Id="rId5" Type="http://schemas.openxmlformats.org/officeDocument/2006/relationships/image" Target="../media/image67.wmf"/><Relationship Id="rId1" Type="http://schemas.openxmlformats.org/officeDocument/2006/relationships/image" Target="../media/image75.emf"/><Relationship Id="rId2" Type="http://schemas.openxmlformats.org/officeDocument/2006/relationships/image" Target="../media/image7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6/4/17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76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err="1" smtClean="0"/>
              <a:t>Jaccard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coefficient: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mutual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28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&gt;=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84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4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6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Patterns, knowledge,</a:t>
            </a:r>
            <a:r>
              <a:rPr lang="en-US" baseline="0" dirty="0" smtClean="0"/>
              <a:t> data objects, attribute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5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We </a:t>
            </a:r>
            <a:r>
              <a:rPr lang="en-US" altLang="en-US" b="1" dirty="0" smtClean="0"/>
              <a:t>label</a:t>
            </a:r>
            <a:r>
              <a:rPr lang="en-US" altLang="en-US" dirty="0" smtClean="0"/>
              <a:t> the dark plotted points as </a:t>
            </a:r>
            <a:r>
              <a:rPr lang="en-US" altLang="en-US" b="1" dirty="0" smtClean="0"/>
              <a:t>Q1, Median, Q3</a:t>
            </a:r>
            <a:r>
              <a:rPr lang="en-US" altLang="zh-CN" b="0" dirty="0" smtClean="0"/>
              <a:t>.</a:t>
            </a:r>
            <a:r>
              <a:rPr lang="zh-CN" altLang="en-US" b="0" dirty="0" smtClean="0"/>
              <a:t> </a:t>
            </a:r>
            <a:r>
              <a:rPr lang="en-US" altLang="en-US" dirty="0" smtClean="0"/>
              <a:t>There is a shift in distribution of branch 1 WRT branch 2 in that the unit prices of items sold at branch 1 tend to be lower than those at branch 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2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2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6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9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9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gif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32.emf"/><Relationship Id="rId5" Type="http://schemas.openxmlformats.org/officeDocument/2006/relationships/image" Target="../media/image3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34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35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Relationship Id="rId3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gif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65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66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67.wmf"/><Relationship Id="rId5" Type="http://schemas.openxmlformats.org/officeDocument/2006/relationships/oleObject" Target="../embeddings/Microsoft_Excel_97_-_2004_Worksheet1.xls"/><Relationship Id="rId6" Type="http://schemas.openxmlformats.org/officeDocument/2006/relationships/image" Target="../media/image68.emf"/><Relationship Id="rId7" Type="http://schemas.openxmlformats.org/officeDocument/2006/relationships/oleObject" Target="../embeddings/Microsoft_Excel_97_-_2004_Worksheet2.xls"/><Relationship Id="rId8" Type="http://schemas.openxmlformats.org/officeDocument/2006/relationships/image" Target="../media/image69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70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72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73.w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74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6.bin"/><Relationship Id="rId12" Type="http://schemas.openxmlformats.org/officeDocument/2006/relationships/image" Target="../media/image67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2.bin"/><Relationship Id="rId4" Type="http://schemas.openxmlformats.org/officeDocument/2006/relationships/image" Target="../media/image75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76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77.emf"/><Relationship Id="rId9" Type="http://schemas.openxmlformats.org/officeDocument/2006/relationships/oleObject" Target="../embeddings/oleObject15.bin"/><Relationship Id="rId10" Type="http://schemas.openxmlformats.org/officeDocument/2006/relationships/image" Target="../media/image7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4" Type="http://schemas.openxmlformats.org/officeDocument/2006/relationships/image" Target="../media/image80.jpeg"/><Relationship Id="rId5" Type="http://schemas.openxmlformats.org/officeDocument/2006/relationships/image" Target="../media/image81.jpeg"/><Relationship Id="rId6" Type="http://schemas.openxmlformats.org/officeDocument/2006/relationships/image" Target="../media/image82.jpeg"/><Relationship Id="rId7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84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85.w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86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4" Type="http://schemas.openxmlformats.org/officeDocument/2006/relationships/oleObject" Target="../embeddings/oleObject20.bin"/><Relationship Id="rId5" Type="http://schemas.openxmlformats.org/officeDocument/2006/relationships/image" Target="../media/image87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5"/>
            <a:ext cx="9144000" cy="51438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35065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CS412 Summer 2017:</a:t>
            </a:r>
          </a:p>
          <a:p>
            <a:pPr algn="l"/>
            <a:r>
              <a:rPr lang="en-US" altLang="zh-CN" dirty="0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6991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Chapter 2.</a:t>
            </a:r>
            <a:r>
              <a:rPr lang="zh-CN" altLang="en-US" dirty="0" smtClean="0">
                <a:solidFill>
                  <a:schemeClr val="bg1"/>
                </a:solidFill>
              </a:rPr>
              <a:t/>
            </a:r>
            <a:br>
              <a:rPr lang="zh-CN" alt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Getting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Know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Your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Knowledge/Patterns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Have: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389312"/>
              </p:ext>
            </p:extLst>
          </p:nvPr>
        </p:nvGraphicFramePr>
        <p:xfrm>
          <a:off x="108154" y="1417638"/>
          <a:ext cx="3392129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735"/>
                <a:gridCol w="9733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civil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machine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classify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master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err="1" smtClean="0"/>
                        <a:t>cs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knowledge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students’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academic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performance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human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favoriate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colors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skill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levels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algorithm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472953"/>
              </p:ext>
            </p:extLst>
          </p:nvPr>
        </p:nvGraphicFramePr>
        <p:xfrm>
          <a:off x="3633018" y="1417638"/>
          <a:ext cx="45621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masters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computer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academic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history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transcripts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sophomore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majored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professor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music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addition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computer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control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modeling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564876"/>
              </p:ext>
            </p:extLst>
          </p:nvPr>
        </p:nvGraphicFramePr>
        <p:xfrm>
          <a:off x="3633018" y="4123214"/>
          <a:ext cx="45621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en-US" altLang="zh-CN" baseline="30000" dirty="0" smtClean="0"/>
                        <a:t>th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year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phd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candidate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soccer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practice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guitar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863376"/>
              </p:ext>
            </p:extLst>
          </p:nvPr>
        </p:nvGraphicFramePr>
        <p:xfrm>
          <a:off x="3633018" y="5345430"/>
          <a:ext cx="45621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major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0.08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1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Knowledge/Patterns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Have: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</p:nvPr>
        </p:nvGraphicFramePr>
        <p:xfrm>
          <a:off x="108154" y="1417638"/>
          <a:ext cx="3392129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735"/>
                <a:gridCol w="9733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civil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machine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classify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master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err="1" smtClean="0"/>
                        <a:t>cs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knowledge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students’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academic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performance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human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favoriate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colors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skill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levels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algorithm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3633018" y="1417638"/>
          <a:ext cx="45621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masters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computer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academic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history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transcripts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sophomore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majored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professor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music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addition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computer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control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modeling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3633018" y="4123214"/>
          <a:ext cx="45621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en-US" altLang="zh-CN" baseline="30000" dirty="0" smtClean="0"/>
                        <a:t>th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year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phd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candidate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soccer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practice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guitar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/>
        </p:nvGraphicFramePr>
        <p:xfrm>
          <a:off x="3633018" y="5345430"/>
          <a:ext cx="45621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major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0.08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983658" y="3834581"/>
            <a:ext cx="5176684" cy="25217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/>
              <a:t>Jingbo</a:t>
            </a:r>
            <a:r>
              <a:rPr lang="en-US" altLang="zh-CN" sz="2400" dirty="0"/>
              <a:t> Shang, </a:t>
            </a:r>
            <a:r>
              <a:rPr lang="en-US" altLang="zh-CN" sz="2400" dirty="0" err="1"/>
              <a:t>Jialu</a:t>
            </a:r>
            <a:r>
              <a:rPr lang="en-US" altLang="zh-CN" sz="2400" dirty="0"/>
              <a:t> Liu, Meng Jiang, Xiang Ren, and </a:t>
            </a:r>
            <a:r>
              <a:rPr lang="en-US" altLang="zh-CN" sz="2400" dirty="0" err="1"/>
              <a:t>Jiawei</a:t>
            </a:r>
            <a:r>
              <a:rPr lang="en-US" altLang="zh-CN" sz="2400" dirty="0"/>
              <a:t> Han</a:t>
            </a:r>
            <a:r>
              <a:rPr lang="en-US" altLang="zh-CN" sz="2400" dirty="0" smtClean="0"/>
              <a:t>,</a:t>
            </a:r>
            <a:endParaRPr lang="zh-CN" altLang="en-US" sz="2400" dirty="0" smtClean="0"/>
          </a:p>
          <a:p>
            <a:r>
              <a:rPr lang="en-US" altLang="zh-CN" sz="2400" dirty="0" smtClean="0"/>
              <a:t>“Automated </a:t>
            </a:r>
            <a:r>
              <a:rPr lang="en-US" altLang="zh-CN" sz="2400" dirty="0"/>
              <a:t>Phrase Mining from Massive Text </a:t>
            </a:r>
            <a:r>
              <a:rPr lang="en-US" altLang="zh-CN" sz="2400" dirty="0" smtClean="0"/>
              <a:t>Corpora”.</a:t>
            </a:r>
            <a:endParaRPr lang="zh-CN" altLang="en-US" sz="2400" dirty="0"/>
          </a:p>
          <a:p>
            <a:r>
              <a:rPr lang="en-US" altLang="zh-CN" sz="2400" dirty="0" err="1" smtClean="0"/>
              <a:t>arXiv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1702:04457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28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Objects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Attribute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Types</a:t>
            </a:r>
            <a:endParaRPr lang="zh-CN" altLang="en-US" b="1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endParaRPr lang="zh-CN" altLang="en-US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Types of Data Sets: (1) Record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Relational records in relational tables: highly structured</a:t>
            </a:r>
          </a:p>
          <a:p>
            <a:r>
              <a:rPr lang="en-US" sz="2400" dirty="0" smtClean="0"/>
              <a:t>Data matrix: numerical matrix</a:t>
            </a:r>
          </a:p>
          <a:p>
            <a:r>
              <a:rPr lang="en-US" sz="2400" dirty="0" smtClean="0"/>
              <a:t>Transaction data</a:t>
            </a:r>
          </a:p>
          <a:p>
            <a:r>
              <a:rPr lang="en-US" sz="2400" dirty="0" smtClean="0"/>
              <a:t>Document data: Term-frequency matrix of text documents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1" y="3399475"/>
            <a:ext cx="4490978" cy="290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78" y="3702687"/>
            <a:ext cx="3949538" cy="230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Data sets are made up of data </a:t>
            </a:r>
            <a:r>
              <a:rPr lang="en-US" altLang="en-US" sz="2400" dirty="0" smtClean="0"/>
              <a:t>objects</a:t>
            </a:r>
            <a:r>
              <a:rPr lang="en-US" altLang="zh-CN" sz="2400" dirty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</a:t>
            </a:r>
            <a:r>
              <a:rPr lang="en-US" altLang="en-US" sz="2400" dirty="0" smtClean="0"/>
              <a:t>entity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S</a:t>
            </a:r>
            <a:r>
              <a:rPr lang="en-US" altLang="en-US" sz="2400" dirty="0" smtClean="0"/>
              <a:t>ales </a:t>
            </a:r>
            <a:r>
              <a:rPr lang="en-US" altLang="en-US" sz="2400" dirty="0"/>
              <a:t>database:  customers, store items, </a:t>
            </a:r>
            <a:r>
              <a:rPr lang="en-US" altLang="en-US" sz="2400" dirty="0" smtClean="0"/>
              <a:t>sales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M</a:t>
            </a:r>
            <a:r>
              <a:rPr lang="en-US" altLang="en-US" sz="2400" dirty="0" smtClean="0"/>
              <a:t>edical </a:t>
            </a:r>
            <a:r>
              <a:rPr lang="en-US" altLang="en-US" sz="2400" dirty="0"/>
              <a:t>database: patients, </a:t>
            </a:r>
            <a:r>
              <a:rPr lang="en-US" altLang="en-US" sz="2400" dirty="0" smtClean="0"/>
              <a:t>treatments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 smtClean="0"/>
              <a:t>Un</a:t>
            </a:r>
            <a:r>
              <a:rPr lang="en-US" altLang="en-US" sz="2400" dirty="0" smtClean="0"/>
              <a:t>iversity </a:t>
            </a:r>
            <a:r>
              <a:rPr lang="en-US" altLang="en-US" sz="2400" dirty="0"/>
              <a:t>database: students, professors, </a:t>
            </a:r>
            <a:r>
              <a:rPr lang="en-US" altLang="en-US" sz="2400" dirty="0" smtClean="0"/>
              <a:t>courses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 smtClean="0"/>
              <a:t>samples, </a:t>
            </a:r>
            <a:r>
              <a:rPr lang="en-US" altLang="en-US" sz="2400" i="1" dirty="0"/>
              <a:t>examples, instances, data points, objects, </a:t>
            </a:r>
            <a:r>
              <a:rPr lang="en-US" altLang="en-US" sz="2400" i="1" dirty="0" smtClean="0"/>
              <a:t>tuples</a:t>
            </a:r>
            <a:r>
              <a:rPr lang="en-US" altLang="zh-CN" sz="2400" i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 smtClean="0"/>
              <a:t>attributes</a:t>
            </a:r>
            <a:r>
              <a:rPr lang="en-US" altLang="zh-CN" sz="2400" b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Database rows </a:t>
            </a:r>
            <a:r>
              <a:rPr lang="en-US" altLang="en-US" sz="2400" dirty="0">
                <a:latin typeface="Calibri" panose="020F0502020204030204" pitchFamily="34" charset="0"/>
              </a:rPr>
              <a:t>→</a:t>
            </a:r>
            <a:r>
              <a:rPr lang="en-US" altLang="en-US" sz="2400" dirty="0"/>
              <a:t> 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 smtClean="0"/>
              <a:t>attributes</a:t>
            </a:r>
            <a:r>
              <a:rPr lang="en-US" altLang="zh-CN" sz="2400" dirty="0" smtClean="0"/>
              <a:t>.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b="1" dirty="0"/>
              <a:t>Attribute (</a:t>
            </a:r>
            <a:r>
              <a:rPr lang="en-US" altLang="en-US" sz="2400" dirty="0"/>
              <a:t>or</a:t>
            </a:r>
            <a:r>
              <a:rPr lang="en-US" altLang="en-US" sz="2400" b="1" dirty="0"/>
              <a:t> dimensions, features, variables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 data field, representing a characteristic or feature of a data </a:t>
            </a:r>
            <a:r>
              <a:rPr lang="en-US" altLang="en-US" sz="2400" dirty="0" smtClean="0"/>
              <a:t>object</a:t>
            </a:r>
            <a:endParaRPr lang="en-US" altLang="en-US" sz="2400" dirty="0"/>
          </a:p>
          <a:p>
            <a:r>
              <a:rPr lang="en-US" altLang="en-US" sz="2400" dirty="0" smtClean="0"/>
              <a:t>Types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Nominal (e.g., red, blue)</a:t>
            </a:r>
          </a:p>
          <a:p>
            <a:pPr lvl="1"/>
            <a:r>
              <a:rPr lang="en-US" altLang="en-US" sz="2400" dirty="0"/>
              <a:t>Binary (e.g., {true, false})</a:t>
            </a:r>
          </a:p>
          <a:p>
            <a:pPr lvl="1"/>
            <a:r>
              <a:rPr lang="en-US" altLang="en-US" sz="2400" dirty="0"/>
              <a:t>Ordinal (e.g., {freshman, sophomore, junior, senior})</a:t>
            </a:r>
          </a:p>
          <a:p>
            <a:pPr lvl="1"/>
            <a:r>
              <a:rPr lang="en-US" altLang="en-US" sz="2400" dirty="0"/>
              <a:t>Numeric: quantitative</a:t>
            </a:r>
          </a:p>
          <a:p>
            <a:pPr lvl="2"/>
            <a:r>
              <a:rPr lang="en-US" altLang="en-US" dirty="0"/>
              <a:t>Interval-scaled: 100</a:t>
            </a:r>
            <a:r>
              <a:rPr lang="en-US" altLang="en-US" baseline="30000" dirty="0">
                <a:latin typeface="Calibri" panose="020F0502020204030204" pitchFamily="34" charset="0"/>
              </a:rPr>
              <a:t>○</a:t>
            </a:r>
            <a:r>
              <a:rPr lang="en-US" altLang="en-US" dirty="0">
                <a:latin typeface="Calibri" panose="020F0502020204030204" pitchFamily="34" charset="0"/>
              </a:rPr>
              <a:t>C is interval scales</a:t>
            </a:r>
            <a:endParaRPr lang="en-US" altLang="en-US" dirty="0"/>
          </a:p>
          <a:p>
            <a:pPr lvl="2"/>
            <a:r>
              <a:rPr lang="en-US" altLang="en-US" dirty="0"/>
              <a:t>Ratio-scaled: 100</a:t>
            </a:r>
            <a:r>
              <a:rPr lang="en-US" altLang="en-US" baseline="30000" dirty="0">
                <a:latin typeface="Calibri" panose="020F0502020204030204" pitchFamily="34" charset="0"/>
              </a:rPr>
              <a:t>○</a:t>
            </a:r>
            <a:r>
              <a:rPr lang="en-US" altLang="en-US" dirty="0">
                <a:latin typeface="Calibri" panose="020F0502020204030204" pitchFamily="34" charset="0"/>
              </a:rPr>
              <a:t>K is ratio scaled since it is twice as high as 50</a:t>
            </a:r>
            <a:r>
              <a:rPr lang="en-US" altLang="en-US" baseline="30000" dirty="0">
                <a:latin typeface="Calibri" panose="020F0502020204030204" pitchFamily="34" charset="0"/>
              </a:rPr>
              <a:t> ○</a:t>
            </a:r>
            <a:r>
              <a:rPr lang="en-US" altLang="en-US" dirty="0" smtClean="0">
                <a:latin typeface="Calibri" panose="020F0502020204030204" pitchFamily="34" charset="0"/>
              </a:rPr>
              <a:t>K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Attribute 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Symmetric binary: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Asymmetric binary: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</a:t>
            </a:r>
            <a:r>
              <a:rPr lang="en-US" altLang="en-US" sz="2400" dirty="0" smtClean="0"/>
              <a:t>rankings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5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Discrete </a:t>
            </a:r>
            <a:r>
              <a:rPr lang="en-US" altLang="en-US" dirty="0" smtClean="0"/>
              <a:t>vs </a:t>
            </a:r>
            <a:r>
              <a:rPr lang="en-US" altLang="en-US" dirty="0"/>
              <a:t>Continuous Attributes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b="1" dirty="0"/>
              <a:t>Discrete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Has only a finite or </a:t>
            </a:r>
            <a:r>
              <a:rPr lang="en-US" altLang="en-US" sz="2400" dirty="0" smtClean="0"/>
              <a:t>countab</a:t>
            </a:r>
            <a:r>
              <a:rPr lang="en-US" altLang="zh-CN" sz="2400" dirty="0" smtClean="0"/>
              <a:t>le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infinite set of values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zip codes, profession, or the set of words in a collection of documents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Sometimes, represented as integer variables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Note: Binary attributes are a special case of discrete attributes 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Continuous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Has real numbers as attribute values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temperature, height, or weight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0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(2) Graphs and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Transportation networks</a:t>
            </a:r>
          </a:p>
          <a:p>
            <a:r>
              <a:rPr lang="en-US" sz="2800" dirty="0" smtClean="0"/>
              <a:t>World Wide Web</a:t>
            </a:r>
          </a:p>
          <a:p>
            <a:r>
              <a:rPr lang="en-US" sz="2800" dirty="0" smtClean="0"/>
              <a:t>Molecular structures</a:t>
            </a:r>
          </a:p>
          <a:p>
            <a:r>
              <a:rPr lang="en-US" sz="2800" dirty="0" smtClean="0"/>
              <a:t>Social or information 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52" y="3665945"/>
            <a:ext cx="2743200" cy="24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chem.ch.huji.ac.il/pics/bi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4" y="4460913"/>
            <a:ext cx="182880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25938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2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90" y="3566232"/>
            <a:ext cx="5375941" cy="31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0" y="418980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(3) 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Video data: sequence of images</a:t>
            </a:r>
          </a:p>
          <a:p>
            <a:r>
              <a:rPr lang="en-US" altLang="en-US" sz="2800" dirty="0" smtClean="0"/>
              <a:t>Temporal data: time-series</a:t>
            </a:r>
          </a:p>
          <a:p>
            <a:r>
              <a:rPr lang="en-US" altLang="en-US" sz="2800" dirty="0" smtClean="0"/>
              <a:t>Sequential Data: transaction sequences</a:t>
            </a:r>
          </a:p>
          <a:p>
            <a:r>
              <a:rPr lang="en-US" altLang="en-US" sz="2800" dirty="0" smtClean="0"/>
              <a:t>Genetic sequence data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2" y="4070350"/>
            <a:ext cx="5060611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83" y="4070350"/>
            <a:ext cx="3354717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7436"/>
            <a:ext cx="3528874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92" y="1467436"/>
            <a:ext cx="392710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0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Types </a:t>
            </a:r>
            <a:r>
              <a:rPr lang="en-US" dirty="0"/>
              <a:t>of Data </a:t>
            </a:r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</a:p>
          <a:p>
            <a:r>
              <a:rPr lang="en-US" dirty="0" smtClean="0"/>
              <a:t>Image and multimedia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0353"/>
            <a:ext cx="4490961" cy="36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61" y="3677623"/>
            <a:ext cx="4653039" cy="24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74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Characterisitcs</a:t>
            </a:r>
            <a:r>
              <a:rPr lang="en-US" dirty="0" smtClean="0"/>
              <a:t> of 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Dimensionality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Curse of dimensionality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</a:t>
            </a:r>
            <a:r>
              <a:rPr lang="en-US" altLang="en-US" dirty="0" err="1"/>
              <a:t>Sparsity</a:t>
            </a:r>
            <a:endParaRPr lang="en-US" altLang="en-US" dirty="0"/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Only presence counts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Resolution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Patterns depend on the scale</a:t>
            </a:r>
            <a:r>
              <a:rPr lang="en-US" altLang="en-US" sz="3200" dirty="0"/>
              <a:t> 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Distribution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Centrality and </a:t>
            </a:r>
            <a:r>
              <a:rPr lang="en-US" altLang="en-US" dirty="0" smtClean="0"/>
              <a:t>dispersion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12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b="1" dirty="0" smtClean="0"/>
              <a:t>Basic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Statistical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Descriptions</a:t>
            </a:r>
            <a:endParaRPr lang="zh-CN" altLang="en-US" b="1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6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Basic Statistical Descriptions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n-US" altLang="en-US" sz="2400" dirty="0" smtClean="0"/>
              <a:t>Motivation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</a:t>
            </a:r>
            <a:r>
              <a:rPr lang="en-US" altLang="en-US" sz="2400" dirty="0" smtClean="0"/>
              <a:t>o </a:t>
            </a:r>
            <a:r>
              <a:rPr lang="en-US" altLang="en-US" sz="2400" dirty="0"/>
              <a:t>better understand the </a:t>
            </a:r>
            <a:r>
              <a:rPr lang="en-US" altLang="en-US" sz="2400" dirty="0" smtClean="0"/>
              <a:t>data</a:t>
            </a:r>
            <a:endParaRPr lang="zh-CN" altLang="en-US" sz="2400" dirty="0" smtClean="0"/>
          </a:p>
          <a:p>
            <a:pPr>
              <a:buSzPct val="80000"/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dispersion characteristics </a:t>
            </a:r>
          </a:p>
          <a:p>
            <a:pPr lvl="1"/>
            <a:r>
              <a:rPr lang="en-US" altLang="en-US" sz="2400" dirty="0"/>
              <a:t>Median, max, min, </a:t>
            </a:r>
            <a:r>
              <a:rPr lang="en-US" altLang="en-US" sz="2400" dirty="0" err="1"/>
              <a:t>quantiles</a:t>
            </a:r>
            <a:r>
              <a:rPr lang="en-US" altLang="en-US" sz="2400" dirty="0"/>
              <a:t>, outliers, variance, ...</a:t>
            </a:r>
          </a:p>
          <a:p>
            <a:r>
              <a:rPr lang="en-US" altLang="en-US" sz="2400" dirty="0"/>
              <a:t>Numerical dimensions correspond to sorted intervals</a:t>
            </a:r>
          </a:p>
          <a:p>
            <a:pPr lvl="1"/>
            <a:r>
              <a:rPr lang="en-US" altLang="en-US" sz="2400" dirty="0"/>
              <a:t>Data dispersion: </a:t>
            </a:r>
          </a:p>
          <a:p>
            <a:pPr lvl="2"/>
            <a:r>
              <a:rPr lang="en-US" altLang="en-US" dirty="0"/>
              <a:t>Analyzed with multiple granularities of precision</a:t>
            </a:r>
          </a:p>
          <a:p>
            <a:pPr lvl="1"/>
            <a:r>
              <a:rPr lang="en-US" altLang="en-US" sz="2400" dirty="0"/>
              <a:t>Boxplot or </a:t>
            </a:r>
            <a:r>
              <a:rPr lang="en-US" altLang="en-US" sz="2400" dirty="0" err="1"/>
              <a:t>quantile</a:t>
            </a:r>
            <a:r>
              <a:rPr lang="en-US" altLang="en-US" sz="2400" dirty="0"/>
              <a:t> analysis on sorted intervals</a:t>
            </a:r>
          </a:p>
          <a:p>
            <a:r>
              <a:rPr lang="en-US" altLang="en-US" sz="2400" dirty="0"/>
              <a:t>Dispersion analysis on computed measures</a:t>
            </a:r>
          </a:p>
          <a:p>
            <a:pPr lvl="1"/>
            <a:r>
              <a:rPr lang="en-US" altLang="en-US" sz="2400" dirty="0"/>
              <a:t>Folding measures into numerical dimensions</a:t>
            </a:r>
          </a:p>
          <a:p>
            <a:pPr lvl="1"/>
            <a:r>
              <a:rPr lang="en-US" altLang="en-US" sz="2400" dirty="0"/>
              <a:t>Boxplot or </a:t>
            </a:r>
            <a:r>
              <a:rPr lang="en-US" altLang="en-US" sz="2400" dirty="0" err="1"/>
              <a:t>quantile</a:t>
            </a:r>
            <a:r>
              <a:rPr lang="en-US" altLang="en-US" sz="2400" dirty="0"/>
              <a:t> analysis on the transformed </a:t>
            </a:r>
            <a:r>
              <a:rPr lang="en-US" altLang="en-US" sz="2400" dirty="0" smtClean="0"/>
              <a:t>cube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1)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Mean (algebraic measure) (sample vs. population</a:t>
            </a:r>
            <a:r>
              <a:rPr lang="en-US" sz="2400" dirty="0" smtClean="0"/>
              <a:t>):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Note</a:t>
            </a:r>
            <a:r>
              <a:rPr lang="en-US" sz="2000" dirty="0"/>
              <a:t>: n is </a:t>
            </a:r>
            <a:r>
              <a:rPr lang="en-US" sz="2000" b="1" dirty="0">
                <a:solidFill>
                  <a:srgbClr val="FF0000"/>
                </a:solidFill>
              </a:rPr>
              <a:t>sample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size and N is </a:t>
            </a:r>
            <a:r>
              <a:rPr lang="en-US" sz="2000" b="1" dirty="0">
                <a:solidFill>
                  <a:srgbClr val="FF0000"/>
                </a:solidFill>
              </a:rPr>
              <a:t>population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size.</a:t>
            </a:r>
            <a:endParaRPr lang="zh-CN" altLang="en-US" sz="20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sz="2400" dirty="0" smtClean="0"/>
              <a:t>Weighted </a:t>
            </a:r>
            <a:r>
              <a:rPr lang="en-US" sz="2400" dirty="0"/>
              <a:t>arithmetic </a:t>
            </a:r>
            <a:r>
              <a:rPr lang="en-US" sz="2400" dirty="0" smtClean="0"/>
              <a:t>mean: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sz="2400" dirty="0" smtClean="0"/>
              <a:t>Trimmed </a:t>
            </a:r>
            <a:r>
              <a:rPr lang="en-US" sz="2400" dirty="0"/>
              <a:t>mean: Chopping extreme values (e.g., Olympics gymnastics score computation)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34827" y="2297076"/>
                <a:ext cx="158556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27" y="2297076"/>
                <a:ext cx="1585562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20808" y="2265785"/>
                <a:ext cx="1628586" cy="10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808" y="2265785"/>
                <a:ext cx="1628586" cy="10708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827608" y="3986531"/>
                <a:ext cx="2469907" cy="10803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32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32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charset="0"/>
                                          <a:ea typeface="Corbel" charset="0"/>
                                          <a:cs typeface="Corbel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is-I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08" y="3986531"/>
                <a:ext cx="2469907" cy="108036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887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2) 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Median: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Middle </a:t>
            </a:r>
            <a:r>
              <a:rPr lang="en-US" sz="2400" dirty="0"/>
              <a:t>value if odd number of values, or average of the middle two values </a:t>
            </a:r>
            <a:r>
              <a:rPr lang="en-US" sz="2400" dirty="0" smtClean="0"/>
              <a:t>otherwise</a:t>
            </a:r>
            <a:endParaRPr lang="zh-CN" altLang="en-US" sz="2400" dirty="0" smtClean="0"/>
          </a:p>
          <a:p>
            <a:r>
              <a:rPr lang="en-US" sz="2400" dirty="0" smtClean="0"/>
              <a:t>Estimated </a:t>
            </a:r>
            <a:r>
              <a:rPr lang="en-US" sz="2400" dirty="0"/>
              <a:t>by interpolation (for grouped data):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7" y="3382181"/>
            <a:ext cx="4513006" cy="33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8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9144000" cy="64237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0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27"/>
            <a:ext cx="9144000" cy="65096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409037"/>
              </p:ext>
            </p:extLst>
          </p:nvPr>
        </p:nvGraphicFramePr>
        <p:xfrm>
          <a:off x="147485" y="5254967"/>
          <a:ext cx="4660490" cy="916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1" name="Equation" r:id="rId4" imgW="2387600" imgH="469900" progId="Equation.3">
                  <p:embed/>
                </p:oleObj>
              </mc:Choice>
              <mc:Fallback>
                <p:oleObj name="Equation" r:id="rId4" imgW="2387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85" y="5254967"/>
                        <a:ext cx="4660490" cy="91681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C0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033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ha02ske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4572000"/>
            <a:ext cx="2813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leftskew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5487" y="4572000"/>
            <a:ext cx="2955636" cy="2286000"/>
          </a:xfrm>
          <a:prstGeom prst="rect">
            <a:avLst/>
          </a:prstGeom>
          <a:noFill/>
        </p:spPr>
      </p:pic>
      <p:pic>
        <p:nvPicPr>
          <p:cNvPr id="9" name="Picture 6" descr="rightskew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6427" y="4572000"/>
            <a:ext cx="2710928" cy="2286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749654" y="4099997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02385" y="4097894"/>
            <a:ext cx="23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Positively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skewed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57302" y="4097894"/>
            <a:ext cx="24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Negatively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skewed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3)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Mode: Value that occurs most frequently in the </a:t>
            </a:r>
            <a:r>
              <a:rPr lang="en-US" sz="2400" dirty="0" smtClean="0"/>
              <a:t>data</a:t>
            </a:r>
            <a:endParaRPr lang="zh-CN" altLang="en-US" sz="2400" dirty="0" smtClean="0"/>
          </a:p>
          <a:p>
            <a:r>
              <a:rPr lang="en-US" altLang="zh-CN" sz="2400" dirty="0" smtClean="0"/>
              <a:t>Multi-modal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Bimodal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Trimodal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  <p:pic>
        <p:nvPicPr>
          <p:cNvPr id="13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614" y="2033249"/>
            <a:ext cx="2945185" cy="206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73" y="2334291"/>
            <a:ext cx="3139015" cy="16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89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Properties of Normal Distribution Curve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https://upload.wikimedia.org/wikipedia/commons/a/a9/Empirical_Ru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03" y="1600200"/>
            <a:ext cx="62373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9213" y="6124059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Z-score	</a:t>
            </a:r>
            <a:r>
              <a:rPr lang="zh-CN" altLang="en-US" b="1" dirty="0" smtClean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-3		-2		-1		0		1		2		3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02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456001"/>
              </p:ext>
            </p:extLst>
          </p:nvPr>
        </p:nvGraphicFramePr>
        <p:xfrm>
          <a:off x="457200" y="160020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045"/>
                <a:gridCol w="1784555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Student</a:t>
                      </a:r>
                      <a:r>
                        <a:rPr lang="en-US" altLang="zh-CN" sz="2400" baseline="0" dirty="0" smtClean="0"/>
                        <a:t>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who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provide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us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data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in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in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(size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vocabulary)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Measures Data </a:t>
            </a:r>
            <a:r>
              <a:rPr lang="en-US" altLang="en-US" dirty="0" smtClean="0"/>
              <a:t>Distribution: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Variance </a:t>
            </a:r>
            <a:r>
              <a:rPr lang="en-US" altLang="en-US" dirty="0"/>
              <a:t>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Variance and standard deviation (sample: s, population: </a:t>
            </a:r>
            <a:r>
              <a:rPr lang="en-US" sz="2400" dirty="0" err="1" smtClean="0"/>
              <a:t>σ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Variance</a:t>
            </a:r>
            <a:r>
              <a:rPr lang="en-US" sz="2400" dirty="0"/>
              <a:t>: (algebraic, scalable </a:t>
            </a:r>
            <a:r>
              <a:rPr lang="en-US" sz="2400" dirty="0" smtClean="0"/>
              <a:t>computation)</a:t>
            </a:r>
            <a:endParaRPr lang="zh-CN" altLang="en-US" sz="2400" dirty="0" smtClean="0"/>
          </a:p>
          <a:p>
            <a:pPr lvl="2"/>
            <a:r>
              <a:rPr lang="en-US" sz="2000" dirty="0" smtClean="0"/>
              <a:t>Q</a:t>
            </a:r>
            <a:r>
              <a:rPr lang="en-US" sz="2000" dirty="0"/>
              <a:t>: Can you compute it incrementally and </a:t>
            </a:r>
            <a:r>
              <a:rPr lang="en-US" sz="2000" dirty="0" smtClean="0"/>
              <a:t>efficiently?</a:t>
            </a:r>
            <a:endParaRPr lang="zh-CN" altLang="en-US" sz="20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 smtClean="0"/>
          </a:p>
          <a:p>
            <a:r>
              <a:rPr lang="en-US" sz="2400" dirty="0" smtClean="0"/>
              <a:t>Standard </a:t>
            </a:r>
            <a:r>
              <a:rPr lang="en-US" sz="2400" dirty="0"/>
              <a:t>deviation s (or </a:t>
            </a:r>
            <a:r>
              <a:rPr lang="en-US" sz="2400" dirty="0" err="1"/>
              <a:t>σ</a:t>
            </a:r>
            <a:r>
              <a:rPr lang="en-US" sz="2400" dirty="0"/>
              <a:t>) is the </a:t>
            </a:r>
            <a:r>
              <a:rPr lang="en-US" sz="2400" b="1" dirty="0">
                <a:solidFill>
                  <a:srgbClr val="FF0000"/>
                </a:solidFill>
              </a:rPr>
              <a:t>square root </a:t>
            </a:r>
            <a:r>
              <a:rPr lang="en-US" sz="2400" dirty="0"/>
              <a:t>of variance s</a:t>
            </a:r>
            <a:r>
              <a:rPr lang="en-US" sz="2400" baseline="30000" dirty="0"/>
              <a:t>2</a:t>
            </a:r>
            <a:r>
              <a:rPr lang="en-US" sz="2400" dirty="0"/>
              <a:t> (or σ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69995" y="2886282"/>
                <a:ext cx="3135217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2886282"/>
                <a:ext cx="3135217" cy="100822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669995" y="3946903"/>
                <a:ext cx="2695290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9995" y="3946903"/>
                <a:ext cx="2695290" cy="10382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85930" y="2869704"/>
                <a:ext cx="1585562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2869704"/>
                <a:ext cx="1585562" cy="10082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85930" y="3946903"/>
                <a:ext cx="1628586" cy="10708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30" y="3946903"/>
                <a:ext cx="1628586" cy="10708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00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Graphic Displays </a:t>
            </a:r>
            <a:r>
              <a:rPr lang="en-US" altLang="en-US" dirty="0" smtClean="0"/>
              <a:t>of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Basic </a:t>
            </a:r>
            <a:r>
              <a:rPr lang="en-US" altLang="en-US" dirty="0"/>
              <a:t>Statistical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US" altLang="en-US" b="1" dirty="0"/>
              <a:t>Boxplot</a:t>
            </a:r>
            <a:r>
              <a:rPr lang="en-US" altLang="en-US" dirty="0"/>
              <a:t>: graphic display of five-number summary</a:t>
            </a:r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/>
              <a:t>Histogram</a:t>
            </a:r>
            <a:r>
              <a:rPr lang="en-US" altLang="en-US" dirty="0"/>
              <a:t>: x-axis are values, y-axis </a:t>
            </a:r>
            <a:r>
              <a:rPr lang="en-US" altLang="en-US" dirty="0" err="1"/>
              <a:t>repres</a:t>
            </a:r>
            <a:r>
              <a:rPr lang="en-US" altLang="en-US" dirty="0"/>
              <a:t>. frequencies </a:t>
            </a:r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 err="1"/>
              <a:t>Quantile</a:t>
            </a:r>
            <a:r>
              <a:rPr lang="en-US" altLang="en-US" b="1" dirty="0"/>
              <a:t> plot</a:t>
            </a:r>
            <a:r>
              <a:rPr lang="en-US" altLang="en-US" dirty="0"/>
              <a:t>:  each value </a:t>
            </a:r>
            <a:r>
              <a:rPr lang="en-US" altLang="en-US" i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baseline="-25000" dirty="0"/>
              <a:t>  </a:t>
            </a:r>
            <a:r>
              <a:rPr lang="en-US" altLang="en-US" dirty="0"/>
              <a:t>is paired with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i </a:t>
            </a:r>
            <a:r>
              <a:rPr lang="en-US" altLang="en-US" dirty="0"/>
              <a:t> indicating that approximately 100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i </a:t>
            </a:r>
            <a:r>
              <a:rPr lang="en-US" altLang="en-US" dirty="0"/>
              <a:t>% of data  are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dirty="0"/>
              <a:t> </a:t>
            </a:r>
            <a:r>
              <a:rPr lang="en-US" altLang="en-US" i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baseline="-25000" dirty="0"/>
              <a:t> </a:t>
            </a:r>
            <a:endParaRPr lang="en-US" altLang="en-US" dirty="0"/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 err="1"/>
              <a:t>Quantile-quantile</a:t>
            </a:r>
            <a:r>
              <a:rPr lang="en-US" altLang="en-US" b="1" dirty="0"/>
              <a:t> (q-q) plot</a:t>
            </a:r>
            <a:r>
              <a:rPr lang="en-US" altLang="en-US" dirty="0"/>
              <a:t>: graphs the </a:t>
            </a:r>
            <a:r>
              <a:rPr lang="en-US" altLang="en-US" dirty="0" err="1"/>
              <a:t>quantiles</a:t>
            </a:r>
            <a:r>
              <a:rPr lang="en-US" altLang="en-US" dirty="0"/>
              <a:t> of one </a:t>
            </a:r>
            <a:r>
              <a:rPr lang="en-US" altLang="en-US" dirty="0" err="1"/>
              <a:t>univariant</a:t>
            </a:r>
            <a:r>
              <a:rPr lang="en-US" altLang="en-US" dirty="0"/>
              <a:t> distribution against the corresponding </a:t>
            </a:r>
            <a:r>
              <a:rPr lang="en-US" altLang="en-US" dirty="0" err="1"/>
              <a:t>quantiles</a:t>
            </a:r>
            <a:r>
              <a:rPr lang="en-US" altLang="en-US" dirty="0"/>
              <a:t> of another</a:t>
            </a:r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/>
              <a:t>Scatter plot</a:t>
            </a:r>
            <a:r>
              <a:rPr lang="en-US" altLang="en-US" dirty="0"/>
              <a:t>: each pair of values is a pair of coordinates and plotted as points in the plane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3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Dispersion of Data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en-US" dirty="0" smtClean="0"/>
              <a:t>Quartiles </a:t>
            </a:r>
            <a:r>
              <a:rPr lang="en-US" altLang="en-US" dirty="0"/>
              <a:t>&amp; Boxplots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27058" cy="4525963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Quartiles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(25</a:t>
            </a:r>
            <a:r>
              <a:rPr lang="en-US" altLang="en-US" baseline="30000" dirty="0">
                <a:latin typeface="Corbel" charset="0"/>
                <a:ea typeface="Corbel" charset="0"/>
                <a:cs typeface="Corbel" charset="0"/>
              </a:rPr>
              <a:t>th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percentile),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(75</a:t>
            </a:r>
            <a:r>
              <a:rPr lang="en-US" altLang="en-US" baseline="30000" dirty="0">
                <a:latin typeface="Corbel" charset="0"/>
                <a:ea typeface="Corbel" charset="0"/>
                <a:cs typeface="Corbel" charset="0"/>
              </a:rPr>
              <a:t>th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percentile)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Inter-quartile range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IQR =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–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 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Five number summary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min,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median,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max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Boxplot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Data is represented with a box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IQR:  The ends of the box are at the first and third quartiles, i.e., the height of the box is IQR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Median (Q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) is marked by a line within the box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Whiskers: two lines outside the box extended to Minimum and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Maximum</a:t>
            </a:r>
            <a:endParaRPr lang="zh-CN" altLang="en-US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Outliers: points beyond a specified outlier threshold, plotted individually</a:t>
            </a:r>
          </a:p>
          <a:p>
            <a:pPr lvl="2">
              <a:spcAft>
                <a:spcPts val="600"/>
              </a:spcAft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Outlier: usually, a value higher/lower than 1.5 x IQR</a:t>
            </a:r>
          </a:p>
          <a:p>
            <a:pPr lvl="1">
              <a:lnSpc>
                <a:spcPct val="120000"/>
              </a:lnSpc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http://blog.contextures.com/wp-content/uploads/2013/06/boxplotsimple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26" y="2514650"/>
            <a:ext cx="2361130" cy="26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en-US" dirty="0" smtClean="0"/>
              <a:t>Histogram </a:t>
            </a:r>
            <a:r>
              <a:rPr lang="en-US" altLang="en-US" dirty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5309418" cy="52578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Histogram: Graph display of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tabulated frequencies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, shown as bars</a:t>
            </a:r>
          </a:p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Between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histograms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and bar charts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Histograms are used to show distributions of variables while bar charts are used to compare variables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Histograms plot </a:t>
            </a:r>
            <a:r>
              <a:rPr lang="en-US" sz="1800" b="1" dirty="0">
                <a:latin typeface="Corbel" charset="0"/>
                <a:ea typeface="Corbel" charset="0"/>
                <a:cs typeface="Corbel" charset="0"/>
              </a:rPr>
              <a:t>binned quantitative data </a:t>
            </a:r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while bar charts plot </a:t>
            </a:r>
            <a:r>
              <a:rPr lang="en-US" sz="1800" b="1" dirty="0">
                <a:latin typeface="Corbel" charset="0"/>
                <a:ea typeface="Corbel" charset="0"/>
                <a:cs typeface="Corbel" charset="0"/>
              </a:rPr>
              <a:t>categorical data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Bars can be reordered in bar charts but not in histograms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Differs from a bar chart in that it is the area of the bar that denotes the value, not the height as in bar charts, a crucial distinction when the categories are not of uniform width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Object 10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374392"/>
              </p:ext>
            </p:extLst>
          </p:nvPr>
        </p:nvGraphicFramePr>
        <p:xfrm>
          <a:off x="5899355" y="1600200"/>
          <a:ext cx="3849329" cy="2367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" name="Chart" r:id="rId3" imgW="7915188" imgH="3848049" progId="MSGraph.Chart.8">
                  <p:embed followColorScheme="full"/>
                </p:oleObj>
              </mc:Choice>
              <mc:Fallback>
                <p:oleObj name="Chart" r:id="rId3" imgW="7915188" imgH="3848049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355" y="1600200"/>
                        <a:ext cx="3849329" cy="2367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3" descr="http://canvasjs.com/wp-content/uploads/2013/01/html5_multi_series_bar_cha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411" y="4245826"/>
            <a:ext cx="3810589" cy="183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59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Histograms Often Tell More than Boxplots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The two histograms may have the same boxplot</a:t>
            </a:r>
          </a:p>
          <a:p>
            <a:pPr lvl="1"/>
            <a:r>
              <a:rPr lang="en-US" altLang="en-US" sz="2400" dirty="0" smtClean="0"/>
              <a:t>The same values for: min, Q1, median, Q3, max</a:t>
            </a:r>
          </a:p>
          <a:p>
            <a:r>
              <a:rPr lang="en-US" altLang="en-US" sz="2800" dirty="0" smtClean="0"/>
              <a:t>But they have rather different data distributions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78352"/>
              </p:ext>
            </p:extLst>
          </p:nvPr>
        </p:nvGraphicFramePr>
        <p:xfrm>
          <a:off x="457200" y="3482178"/>
          <a:ext cx="3962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7" name="SmartDraw" r:id="rId3" imgW="3063240" imgH="1691640" progId="SmartDraw.2">
                  <p:embed/>
                </p:oleObj>
              </mc:Choice>
              <mc:Fallback>
                <p:oleObj name="SmartDraw" r:id="rId3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82178"/>
                        <a:ext cx="3962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963229"/>
              </p:ext>
            </p:extLst>
          </p:nvPr>
        </p:nvGraphicFramePr>
        <p:xfrm>
          <a:off x="4800600" y="3482178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8" name="SmartDraw" r:id="rId5" imgW="3063240" imgH="1691640" progId="SmartDraw.2">
                  <p:embed/>
                </p:oleObj>
              </mc:Choice>
              <mc:Fallback>
                <p:oleObj name="SmartDraw" r:id="rId5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482178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5324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en-US" dirty="0" err="1" smtClean="0"/>
              <a:t>Quantile</a:t>
            </a:r>
            <a:r>
              <a:rPr lang="en-US" altLang="en-US" dirty="0" smtClean="0"/>
              <a:t> </a:t>
            </a:r>
            <a:r>
              <a:rPr lang="en-US" altLang="en-US" dirty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Displays all of the data (allowing the user to assess both the overall behavior and unusual occurrences)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Plots </a:t>
            </a:r>
            <a:r>
              <a:rPr lang="en-US" altLang="en-US" sz="2400" b="1" dirty="0" err="1"/>
              <a:t>quantile</a:t>
            </a:r>
            <a:r>
              <a:rPr lang="en-US" altLang="en-US" sz="2400" dirty="0"/>
              <a:t> information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 a data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data sorted in increasing order,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indicates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% of the data are below or equal to the value </a:t>
            </a:r>
            <a:r>
              <a:rPr lang="en-US" altLang="en-US" sz="2400" i="1" dirty="0" smtClean="0"/>
              <a:t>x</a:t>
            </a:r>
            <a:r>
              <a:rPr lang="en-US" altLang="en-US" sz="2400" i="1" baseline="-25000" dirty="0" smtClean="0"/>
              <a:t>i</a:t>
            </a:r>
            <a:endParaRPr lang="en-US" altLang="en-US" sz="2400" i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90" y="3863181"/>
            <a:ext cx="5162591" cy="262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045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en-US" dirty="0" err="1" smtClean="0"/>
              <a:t>Quantile-Quantile</a:t>
            </a:r>
            <a:r>
              <a:rPr lang="en-US" altLang="en-US" dirty="0" smtClean="0"/>
              <a:t> </a:t>
            </a:r>
            <a:r>
              <a:rPr lang="en-US" altLang="en-US" dirty="0"/>
              <a:t>(Q-Q)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Graphs the </a:t>
            </a:r>
            <a:r>
              <a:rPr lang="en-US" altLang="en-US" sz="2000" dirty="0" err="1"/>
              <a:t>quantiles</a:t>
            </a:r>
            <a:r>
              <a:rPr lang="en-US" altLang="en-US" sz="2000" dirty="0"/>
              <a:t> of one </a:t>
            </a:r>
            <a:r>
              <a:rPr lang="en-US" altLang="en-US" sz="2000" dirty="0" err="1"/>
              <a:t>univariate</a:t>
            </a:r>
            <a:r>
              <a:rPr lang="en-US" altLang="en-US" sz="2000" dirty="0"/>
              <a:t> distribution against the corresponding </a:t>
            </a:r>
            <a:r>
              <a:rPr lang="en-US" altLang="en-US" sz="2000" dirty="0" err="1"/>
              <a:t>quantiles</a:t>
            </a:r>
            <a:r>
              <a:rPr lang="en-US" altLang="en-US" sz="2000" dirty="0"/>
              <a:t> of another</a:t>
            </a:r>
          </a:p>
          <a:p>
            <a:r>
              <a:rPr lang="en-US" altLang="en-US" sz="2000" dirty="0" smtClean="0"/>
              <a:t>View: Is </a:t>
            </a:r>
            <a:r>
              <a:rPr lang="en-US" altLang="en-US" sz="2000" dirty="0"/>
              <a:t>there is a shift in going from one distribution to another?</a:t>
            </a:r>
          </a:p>
          <a:p>
            <a:r>
              <a:rPr lang="en-US" altLang="en-US" sz="2000" dirty="0"/>
              <a:t>Example shows unit price of items sold at Branch 1 vs. Branch 2 for each </a:t>
            </a:r>
            <a:r>
              <a:rPr lang="en-US" altLang="en-US" sz="2000" dirty="0" err="1"/>
              <a:t>quantile</a:t>
            </a:r>
            <a:r>
              <a:rPr lang="en-US" altLang="en-US" sz="2000" dirty="0"/>
              <a:t>.  Unit prices of items sold at Branch 1 tend to be lower than those at Branch </a:t>
            </a:r>
            <a:r>
              <a:rPr lang="en-US" altLang="en-US" sz="2000" dirty="0" smtClean="0"/>
              <a:t>2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81" y="3442555"/>
            <a:ext cx="5712541" cy="327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610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(5)</a:t>
            </a:r>
            <a:r>
              <a:rPr lang="zh-CN" altLang="en-US" dirty="0" smtClean="0"/>
              <a:t> </a:t>
            </a:r>
            <a:r>
              <a:rPr lang="en-US" altLang="en-US" dirty="0" smtClean="0"/>
              <a:t>Scatter </a:t>
            </a:r>
            <a:r>
              <a:rPr lang="en-US" altLang="en-US" dirty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Provides a first look at bivariate data to see clusters of points, outliers, etc.</a:t>
            </a:r>
          </a:p>
          <a:p>
            <a:r>
              <a:rPr lang="en-US" altLang="en-US" sz="2400" dirty="0"/>
              <a:t>Each pair of values is treated as a pair of coordinates and plotted as points in the </a:t>
            </a:r>
            <a:r>
              <a:rPr lang="en-US" altLang="en-US" sz="2400" dirty="0" smtClean="0"/>
              <a:t>plane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2" descr="Image result for scatter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53883"/>
            <a:ext cx="4572000" cy="32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/>
              <a:t>Positively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 </a:t>
            </a:r>
            <a:r>
              <a:rPr lang="en-US" altLang="en-US" sz="3600" dirty="0" smtClean="0"/>
              <a:t>Negatively Correlated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Uncorrelated</a:t>
            </a:r>
            <a:r>
              <a:rPr lang="en-US" altLang="en-US" sz="3600" dirty="0" smtClean="0"/>
              <a:t> Data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ha02corr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96" y="1943894"/>
            <a:ext cx="222308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ha02corre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43894"/>
            <a:ext cx="240631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fig18-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4632" y="4001294"/>
            <a:ext cx="1978090" cy="1828800"/>
          </a:xfrm>
          <a:prstGeom prst="rect">
            <a:avLst/>
          </a:prstGeom>
          <a:noFill/>
        </p:spPr>
      </p:pic>
      <p:pic>
        <p:nvPicPr>
          <p:cNvPr id="8" name="Picture 4" descr="fig18-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148" y="4001294"/>
            <a:ext cx="2186609" cy="1828800"/>
          </a:xfrm>
          <a:noFill/>
        </p:spPr>
      </p:pic>
      <p:pic>
        <p:nvPicPr>
          <p:cNvPr id="9" name="Picture 5" descr="fig18-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071" y="4001294"/>
            <a:ext cx="2163651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202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19"/>
            <a:ext cx="9144000" cy="513828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35065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CS412 Summer 2017:</a:t>
            </a:r>
          </a:p>
          <a:p>
            <a:pPr algn="l"/>
            <a:r>
              <a:rPr lang="en-US" altLang="zh-CN" dirty="0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6991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FF0000"/>
                </a:solidFill>
              </a:rPr>
              <a:t>Chapter 2.</a:t>
            </a:r>
            <a:r>
              <a:rPr lang="zh-CN" altLang="en-US" dirty="0" smtClean="0">
                <a:solidFill>
                  <a:srgbClr val="FF0000"/>
                </a:solidFill>
              </a:rPr>
              <a:t/>
            </a:r>
            <a:br>
              <a:rPr lang="zh-CN" altLang="en-US" dirty="0" smtClean="0">
                <a:solidFill>
                  <a:srgbClr val="FF0000"/>
                </a:solidFill>
              </a:rPr>
            </a:br>
            <a:r>
              <a:rPr lang="en-US" altLang="zh-CN" dirty="0" smtClean="0">
                <a:solidFill>
                  <a:srgbClr val="FF0000"/>
                </a:solidFill>
              </a:rPr>
              <a:t>Getting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Know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14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679917"/>
              </p:ext>
            </p:extLst>
          </p:nvPr>
        </p:nvGraphicFramePr>
        <p:xfrm>
          <a:off x="457200" y="160020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045"/>
                <a:gridCol w="1784555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Student</a:t>
                      </a:r>
                      <a:r>
                        <a:rPr lang="en-US" altLang="zh-CN" sz="2400" baseline="0" dirty="0" smtClean="0"/>
                        <a:t>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who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provide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us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data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in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1,175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in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(size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vocabulary)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7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</a:t>
            </a:r>
            <a:r>
              <a:rPr lang="zh-CN" altLang="en-US" dirty="0" smtClean="0"/>
              <a:t> </a:t>
            </a:r>
            <a:r>
              <a:rPr lang="en-US" altLang="zh-CN" dirty="0"/>
              <a:t>2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endParaRPr lang="zh-CN" altLang="en-US" dirty="0" smtClean="0"/>
          </a:p>
          <a:p>
            <a:pPr lvl="1"/>
            <a:r>
              <a:rPr lang="en-US" altLang="zh-CN" dirty="0"/>
              <a:t>m</a:t>
            </a:r>
            <a:r>
              <a:rPr lang="en-US" altLang="zh-CN" dirty="0" smtClean="0"/>
              <a:t>in,</a:t>
            </a:r>
            <a:r>
              <a:rPr lang="zh-CN" altLang="en-US" dirty="0" smtClean="0"/>
              <a:t> </a:t>
            </a:r>
            <a:r>
              <a:rPr lang="en-US" altLang="zh-CN" dirty="0" smtClean="0"/>
              <a:t>Q1,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median,</a:t>
            </a:r>
            <a:r>
              <a:rPr lang="zh-CN" altLang="en-US" dirty="0" smtClean="0"/>
              <a:t> </a:t>
            </a:r>
            <a:r>
              <a:rPr lang="en-US" altLang="zh-CN" dirty="0" smtClean="0"/>
              <a:t>Q3,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max;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mean,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variance,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standard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deviation</a:t>
            </a:r>
            <a:r>
              <a:rPr lang="en-US" altLang="zh-CN" dirty="0" smtClean="0"/>
              <a:t>;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sample (s)</a:t>
            </a:r>
            <a:r>
              <a:rPr lang="zh-CN" altLang="en-US" dirty="0" smtClean="0"/>
              <a:t>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population (</a:t>
            </a:r>
            <a:r>
              <a:rPr lang="en-US" altLang="zh-CN" dirty="0" err="1" smtClean="0"/>
              <a:t>σ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2680" y="4820605"/>
            <a:ext cx="781664" cy="351103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83670" y="4995939"/>
            <a:ext cx="892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>
                <a:solidFill>
                  <a:srgbClr val="FF0000"/>
                </a:solidFill>
              </a:rPr>
              <a:t>Why?</a:t>
            </a:r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858297" y="4257431"/>
                <a:ext cx="3251596" cy="1002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297" y="4257431"/>
                <a:ext cx="3251596" cy="1002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858297" y="5318052"/>
                <a:ext cx="281692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297" y="5318052"/>
                <a:ext cx="2816925" cy="103829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33224" y="4240853"/>
                <a:ext cx="1622817" cy="1002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accPr>
                        <m:e>
                          <m:r>
                            <a:rPr lang="en-US" altLang="zh-C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224" y="4240853"/>
                <a:ext cx="1622817" cy="1002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633224" y="5318052"/>
                <a:ext cx="1650324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224" y="5318052"/>
                <a:ext cx="1650324" cy="10382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6579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Biased</a:t>
            </a:r>
            <a:r>
              <a:rPr lang="zh-CN" altLang="en-US" smtClean="0"/>
              <a:t> </a:t>
            </a:r>
            <a:r>
              <a:rPr lang="en-US" altLang="zh-CN" smtClean="0"/>
              <a:t>Sample</a:t>
            </a:r>
            <a:r>
              <a:rPr lang="zh-CN" altLang="en-US" smtClean="0"/>
              <a:t> </a:t>
            </a:r>
            <a:r>
              <a:rPr lang="en-US" altLang="zh-CN" smtClean="0"/>
              <a:t>Variance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0" y="1417638"/>
            <a:ext cx="8654278" cy="31989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0220" y="2241828"/>
            <a:ext cx="898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Biased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5600" y="4637716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</a:rPr>
              <a:t>Unbiased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0220" y="5833130"/>
            <a:ext cx="84065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Bessel’s</a:t>
            </a:r>
            <a:r>
              <a:rPr lang="zh-CN" altLang="en-US" sz="2800" dirty="0"/>
              <a:t> </a:t>
            </a:r>
            <a:r>
              <a:rPr lang="en-US" altLang="zh-CN" sz="2800" dirty="0"/>
              <a:t>Correction:</a:t>
            </a:r>
            <a:r>
              <a:rPr lang="zh-CN" altLang="en-US" sz="2800" dirty="0"/>
              <a:t> </a:t>
            </a:r>
            <a:r>
              <a:rPr lang="en-US" altLang="zh-CN" sz="2800" dirty="0"/>
              <a:t>3</a:t>
            </a:r>
            <a:r>
              <a:rPr lang="zh-CN" altLang="en-US" sz="2800" dirty="0"/>
              <a:t> </a:t>
            </a:r>
            <a:r>
              <a:rPr lang="en-US" altLang="zh-CN" sz="2800" dirty="0"/>
              <a:t>alternative</a:t>
            </a:r>
            <a:r>
              <a:rPr lang="zh-CN" altLang="en-US" sz="2800" dirty="0"/>
              <a:t> </a:t>
            </a:r>
            <a:r>
              <a:rPr lang="en-US" altLang="zh-CN" sz="2800" dirty="0"/>
              <a:t>proofs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correctness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88194" y="4723492"/>
                <a:ext cx="3251596" cy="1002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charset="0"/>
                          <a:ea typeface="Corbel" charset="0"/>
                          <a:cs typeface="Corbel" charset="0"/>
                        </a:rPr>
                        <m:t>=</m:t>
                      </m:r>
                      <m:f>
                        <m:fPr>
                          <m:ctrlPr>
                            <a:rPr lang="mr-IN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orbel" charset="0"/>
                              <a:cs typeface="Corbel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s-I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1" smtClean="0">
                                      <a:latin typeface="Cambria Math" charset="0"/>
                                      <a:ea typeface="Corbel" charset="0"/>
                                      <a:cs typeface="Corbel" charset="0"/>
                                    </a:rPr>
                                    <m:t>𝑋</m:t>
                                  </m:r>
                                </m:e>
                              </m:acc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  <a:ea typeface="Corbel" charset="0"/>
                                  <a:cs typeface="Corbel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194" y="4723492"/>
                <a:ext cx="3251596" cy="1002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34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Z-score in Normal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 descr="https://upload.wikimedia.org/wikipedia/commons/a/a9/Empirical_Rul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554" y="1934703"/>
            <a:ext cx="62373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4464" y="6458562"/>
            <a:ext cx="7221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Z-score	</a:t>
            </a:r>
            <a:r>
              <a:rPr lang="zh-CN" alt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-3		-2		-1		0		1		2		3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93400" y="1232972"/>
            <a:ext cx="5357197" cy="7017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Z-score: The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distance between the raw score and the population mean in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the unit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of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the standard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deviation</a:t>
            </a:r>
          </a:p>
        </p:txBody>
      </p:sp>
    </p:spTree>
    <p:extLst>
      <p:ext uri="{BB962C8B-B14F-4D97-AF65-F5344CB8AC3E}">
        <p14:creationId xmlns:p14="http://schemas.microsoft.com/office/powerpoint/2010/main" val="1449879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Z-score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normalized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value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X</a:t>
                </a:r>
                <a:r>
                  <a:rPr lang="en-US" altLang="zh-CN" baseline="-25000" dirty="0" smtClean="0"/>
                  <a:t>i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calculated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as:</a:t>
                </a:r>
                <a:endParaRPr lang="zh-CN" alt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𝑋</m:t>
                              </m:r>
                            </m:e>
                          </m:acc>
                        </m:num>
                        <m:den>
                          <m:r>
                            <a:rPr lang="en-US" altLang="zh-CN" b="0" i="1" smtClean="0">
                              <a:latin typeface="Cambria Math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86" y="3111730"/>
            <a:ext cx="5287092" cy="1519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4" y="3111730"/>
            <a:ext cx="1077786" cy="14945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363336" y="3214838"/>
                <a:ext cx="343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336" y="3214838"/>
                <a:ext cx="343299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00" y="4128115"/>
            <a:ext cx="4275050" cy="21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5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Q-Q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579" y="2223721"/>
            <a:ext cx="6798842" cy="390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8404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2" descr="Image result for scatter 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826" y="1600200"/>
            <a:ext cx="633634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8738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endParaRPr lang="zh-CN" altLang="en-US" dirty="0"/>
          </a:p>
          <a:p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Visualization</a:t>
            </a:r>
            <a:endParaRPr lang="zh-CN" altLang="en-US" b="1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509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Scatterplot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4" descr="scat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03" y="1600200"/>
            <a:ext cx="450359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323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/>
              <a:t>Landscapes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4" descr="Landscap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81" y="1600200"/>
            <a:ext cx="57250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66669" y="6124059"/>
            <a:ext cx="381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dirty="0" err="1"/>
              <a:t>news</a:t>
            </a:r>
            <a:r>
              <a:rPr lang="de-DE" altLang="en-US" dirty="0"/>
              <a:t> </a:t>
            </a:r>
            <a:r>
              <a:rPr lang="de-DE" altLang="en-US" dirty="0" err="1"/>
              <a:t>articles</a:t>
            </a:r>
            <a:r>
              <a:rPr lang="de-DE" altLang="en-US" dirty="0"/>
              <a:t> </a:t>
            </a:r>
            <a:r>
              <a:rPr lang="de-DE" altLang="en-US" dirty="0" err="1"/>
              <a:t>visualized</a:t>
            </a:r>
            <a:r>
              <a:rPr lang="de-DE" altLang="en-US" dirty="0"/>
              <a:t> </a:t>
            </a:r>
            <a:r>
              <a:rPr lang="de-DE" altLang="en-US" dirty="0" err="1"/>
              <a:t>as</a:t>
            </a:r>
            <a:r>
              <a:rPr lang="de-DE" altLang="en-US" dirty="0"/>
              <a:t> a </a:t>
            </a:r>
            <a:r>
              <a:rPr lang="de-DE" altLang="en-US" dirty="0" err="1"/>
              <a:t>landscape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120925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Tree-Map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Screen-filling method which uses a hierarchical partitioning of the screen into regions depending on the attribute </a:t>
            </a:r>
            <a:r>
              <a:rPr lang="en-US" sz="2400" dirty="0" smtClean="0"/>
              <a:t>values</a:t>
            </a:r>
            <a:endParaRPr lang="zh-CN" alt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x- and y-dimension of the screen are partitioned alternately according to the attribute values (classes)</a:t>
            </a:r>
          </a:p>
        </p:txBody>
      </p:sp>
      <p:pic>
        <p:nvPicPr>
          <p:cNvPr id="11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86" y="3350113"/>
            <a:ext cx="4494028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541313"/>
              </p:ext>
            </p:extLst>
          </p:nvPr>
        </p:nvGraphicFramePr>
        <p:xfrm>
          <a:off x="457200" y="160020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045"/>
                <a:gridCol w="1784555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Student</a:t>
                      </a:r>
                      <a:r>
                        <a:rPr lang="en-US" altLang="zh-CN" sz="2400" baseline="0" dirty="0" smtClean="0"/>
                        <a:t>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who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provide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us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data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in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1,175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40.5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in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494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17.0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(size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vocabulary)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426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298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6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" y="1321594"/>
            <a:ext cx="5895209" cy="2011541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72" y="2979174"/>
            <a:ext cx="4530228" cy="374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5489" y="5663070"/>
            <a:ext cx="3953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mtClean="0"/>
              <a:t>Newsmap: Google News Stories in 2005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557184" y="1321594"/>
            <a:ext cx="31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/>
              <a:t>KDD 2013 Research Paper </a:t>
            </a:r>
            <a:r>
              <a:rPr lang="en-US" altLang="en-US" dirty="0" smtClean="0"/>
              <a:t>Title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44592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33" y="1355782"/>
            <a:ext cx="2979170" cy="231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s://upload.wikimedia.org/wikipedia/commons/7/70/Social_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0" y="1417638"/>
            <a:ext cx="2743200" cy="225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fmsasg.com/socialnetworkanalysis/SocialNetworkAnalysis_Graph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0" y="3867877"/>
            <a:ext cx="2743200" cy="28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hiwang1\Documents\Project\advisor-advisee\ChiWang_kdd10\Figures\shades_gt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590" y="4105963"/>
            <a:ext cx="2912489" cy="252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26233" y="334541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/>
              <a:t>A typical network structure </a:t>
            </a:r>
            <a:endParaRPr lang="en-US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152818" y="6335379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/>
              <a:t>A social network</a:t>
            </a:r>
            <a:endParaRPr lang="en-US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84176" y="3667742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/>
              <a:t>organizing information networks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5798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endParaRPr lang="zh-CN" altLang="en-US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b="1" dirty="0" smtClean="0"/>
              <a:t>Measuring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Similarity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Dissimilarity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8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Similarity, Dissimilarity, and Proximity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altLang="en-US" sz="2400" b="1" dirty="0"/>
              <a:t>Similarity </a:t>
            </a:r>
            <a:r>
              <a:rPr lang="en-US" sz="2400" b="1" dirty="0"/>
              <a:t>measure</a:t>
            </a:r>
            <a:r>
              <a:rPr lang="en-US" sz="2400" dirty="0"/>
              <a:t> or </a:t>
            </a:r>
            <a:r>
              <a:rPr lang="en-US" sz="2400" b="1" dirty="0"/>
              <a:t>similarity function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sz="2400" dirty="0"/>
              <a:t>A real-valued function that quantifies the similarity between two objects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Measure how two data objects are alike: The higher value,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Often falls in the range [0,1]:  0: no similarity; 1: completely similar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Dissimilarity</a:t>
            </a:r>
            <a:r>
              <a:rPr lang="en-US" altLang="en-US" sz="2400" dirty="0"/>
              <a:t> (or </a:t>
            </a:r>
            <a:r>
              <a:rPr lang="en-US" altLang="en-US" sz="2400" b="1" dirty="0"/>
              <a:t>distance</a:t>
            </a:r>
            <a:r>
              <a:rPr lang="en-US" altLang="en-US" sz="2400" dirty="0"/>
              <a:t>) measure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Numerical measure of how different two data objects are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In some sense, the inverse of similarity: </a:t>
            </a:r>
            <a:r>
              <a:rPr lang="en-US" sz="2400" dirty="0"/>
              <a:t> The </a:t>
            </a:r>
            <a:r>
              <a:rPr lang="en-US" altLang="en-US" sz="2400" dirty="0"/>
              <a:t>lower,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Minimum dissimilarity is often 0 (i.e., completely similar)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Range [0, 1] or [0, ∞) , depending on the definition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Proximity</a:t>
            </a:r>
            <a:r>
              <a:rPr lang="en-US" altLang="en-US" sz="2400" dirty="0"/>
              <a:t> usually refers to either similarity or </a:t>
            </a:r>
            <a:r>
              <a:rPr lang="en-US" altLang="en-US" sz="2400" dirty="0" smtClean="0"/>
              <a:t>dissimilarity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351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Data Matrix and Dissimilarity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3884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Data matrix</a:t>
            </a:r>
          </a:p>
          <a:p>
            <a:pPr lvl="1"/>
            <a:r>
              <a:rPr lang="en-US" altLang="en-US" dirty="0" smtClean="0"/>
              <a:t>A data matrix of n data points with l dimensions</a:t>
            </a:r>
          </a:p>
          <a:p>
            <a:r>
              <a:rPr lang="en-US" altLang="en-US" dirty="0" smtClean="0"/>
              <a:t>Dissimilarity (distance) matrix</a:t>
            </a:r>
          </a:p>
          <a:p>
            <a:pPr lvl="1"/>
            <a:r>
              <a:rPr lang="en-US" altLang="en-US" dirty="0" smtClean="0"/>
              <a:t>n data points, but registers only the distance </a:t>
            </a:r>
            <a:r>
              <a:rPr lang="en-US" altLang="zh-CN" dirty="0" smtClean="0"/>
              <a:t>d(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j)</a:t>
            </a:r>
            <a:endParaRPr lang="zh-CN" altLang="en-US" dirty="0" smtClean="0"/>
          </a:p>
          <a:p>
            <a:pPr lvl="1"/>
            <a:r>
              <a:rPr lang="en-US" altLang="en-US" dirty="0" smtClean="0"/>
              <a:t>Usually symmetric, thus a triangular matrix</a:t>
            </a:r>
          </a:p>
          <a:p>
            <a:pPr lvl="1"/>
            <a:r>
              <a:rPr lang="en-US" altLang="zh-CN" dirty="0" smtClean="0"/>
              <a:t>Distance functions are usually different for real, </a:t>
            </a:r>
            <a:r>
              <a:rPr lang="en-US" altLang="zh-CN" dirty="0" err="1" smtClean="0"/>
              <a:t>boolean</a:t>
            </a:r>
            <a:r>
              <a:rPr lang="en-US" altLang="zh-CN" dirty="0" smtClean="0"/>
              <a:t>, categorical, ordinal, ratio, and vector variables</a:t>
            </a:r>
          </a:p>
          <a:p>
            <a:pPr lvl="1"/>
            <a:r>
              <a:rPr lang="en-US" altLang="zh-CN" dirty="0" smtClean="0"/>
              <a:t>Weights can be associated with different variables based on applications and data semantics</a:t>
            </a:r>
            <a:endParaRPr lang="en-US" altLang="zh-CN" dirty="0" smtClean="0">
              <a:sym typeface="Symbol" panose="05050102010706020507" pitchFamily="18" charset="2"/>
            </a:endParaRPr>
          </a:p>
          <a:p>
            <a:pPr lvl="1"/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54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93235"/>
              </p:ext>
            </p:extLst>
          </p:nvPr>
        </p:nvGraphicFramePr>
        <p:xfrm>
          <a:off x="5709112" y="1600200"/>
          <a:ext cx="3228411" cy="195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5" name="Equation" r:id="rId3" imgW="1549080" imgH="939600" progId="Equation.DSMT4">
                  <p:embed/>
                </p:oleObj>
              </mc:Choice>
              <mc:Fallback>
                <p:oleObj name="Equation" r:id="rId3" imgW="15490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09112" y="1600200"/>
                        <a:ext cx="3228411" cy="1956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54329"/>
              </p:ext>
            </p:extLst>
          </p:nvPr>
        </p:nvGraphicFramePr>
        <p:xfrm>
          <a:off x="6091084" y="4035988"/>
          <a:ext cx="2846439" cy="1610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6" name="Equation" r:id="rId5" imgW="1612800" imgH="914400" progId="Equation.DSMT4">
                  <p:embed/>
                </p:oleObj>
              </mc:Choice>
              <mc:Fallback>
                <p:oleObj name="Equation" r:id="rId5" imgW="1612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1084" y="4035988"/>
                        <a:ext cx="2846439" cy="1610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6445045" y="2610465"/>
            <a:ext cx="2359742" cy="3982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b="1" dirty="0" smtClean="0">
                <a:solidFill>
                  <a:schemeClr val="tx1"/>
                </a:solidFill>
              </a:rPr>
              <a:t>…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058" y="4841352"/>
            <a:ext cx="2359742" cy="3982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b="1" dirty="0" smtClean="0">
                <a:solidFill>
                  <a:schemeClr val="tx1"/>
                </a:solidFill>
              </a:rPr>
              <a:t>…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409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Euclidean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957496"/>
              </p:ext>
            </p:extLst>
          </p:nvPr>
        </p:nvGraphicFramePr>
        <p:xfrm>
          <a:off x="361022" y="1885024"/>
          <a:ext cx="2801922" cy="2789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7" name="SmartDraw" r:id="rId3" imgW="4379976" imgH="5551932" progId="SmartDraw.2">
                  <p:embed/>
                </p:oleObj>
              </mc:Choice>
              <mc:Fallback>
                <p:oleObj name="SmartDraw" r:id="rId3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22" y="1885024"/>
                        <a:ext cx="2801922" cy="27893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92957"/>
              </p:ext>
            </p:extLst>
          </p:nvPr>
        </p:nvGraphicFramePr>
        <p:xfrm>
          <a:off x="3625850" y="2319338"/>
          <a:ext cx="3257550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8" name="Worksheet" r:id="rId5" imgW="2032000" imgH="838200" progId="Excel.Sheet.8">
                  <p:embed/>
                </p:oleObj>
              </mc:Choice>
              <mc:Fallback>
                <p:oleObj name="Worksheet" r:id="rId5" imgW="2032000" imgH="8382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5850" y="2319338"/>
                        <a:ext cx="3257550" cy="154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779838" y="4101167"/>
            <a:ext cx="47960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Dissimilarity</a:t>
            </a: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Matrix </a:t>
            </a:r>
            <a:r>
              <a:rPr lang="en-US" altLang="en-US" sz="2000" dirty="0" smtClean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(by </a:t>
            </a: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Euclidean Distance</a:t>
            </a:r>
            <a:r>
              <a:rPr lang="en-US" altLang="en-US" sz="2000" dirty="0">
                <a:solidFill>
                  <a:srgbClr val="333399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92033"/>
              </p:ext>
            </p:extLst>
          </p:nvPr>
        </p:nvGraphicFramePr>
        <p:xfrm>
          <a:off x="3779838" y="4559759"/>
          <a:ext cx="49069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9" name="Worksheet" r:id="rId7" imgW="3057441" imgH="866747" progId="Excel.Sheet.8">
                  <p:embed/>
                </p:oleObj>
              </mc:Choice>
              <mc:Fallback>
                <p:oleObj name="Worksheet" r:id="rId7" imgW="3057441" imgH="86674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559759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779838" y="1848979"/>
            <a:ext cx="179592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Data Matrix</a:t>
            </a:r>
          </a:p>
        </p:txBody>
      </p:sp>
    </p:spTree>
    <p:extLst>
      <p:ext uri="{BB962C8B-B14F-4D97-AF65-F5344CB8AC3E}">
        <p14:creationId xmlns:p14="http://schemas.microsoft.com/office/powerpoint/2010/main" val="19694171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36077" cy="5121275"/>
          </a:xfrm>
        </p:spPr>
        <p:txBody>
          <a:bodyPr>
            <a:normAutofit lnSpcReduction="10000"/>
          </a:bodyPr>
          <a:lstStyle/>
          <a:p>
            <a:pPr marL="381000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err="1">
                <a:solidFill>
                  <a:srgbClr val="FF0000"/>
                </a:solidFill>
              </a:rPr>
              <a:t>Minkowski</a:t>
            </a:r>
            <a:r>
              <a:rPr lang="en-US" altLang="en-US" sz="2400" dirty="0">
                <a:solidFill>
                  <a:srgbClr val="FF0000"/>
                </a:solidFill>
              </a:rPr>
              <a:t> distance</a:t>
            </a:r>
            <a:r>
              <a:rPr lang="en-US" altLang="en-US" sz="2400" dirty="0"/>
              <a:t>: A popular distance measure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  <a:buNone/>
            </a:pPr>
            <a:endParaRPr lang="zh-CN" altLang="en-US" sz="2400" dirty="0" smtClean="0"/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200" dirty="0" smtClean="0"/>
              <a:t>where  </a:t>
            </a:r>
            <a:r>
              <a:rPr lang="en-US" altLang="en-US" sz="2200" i="1" dirty="0" err="1"/>
              <a:t>i</a:t>
            </a:r>
            <a:r>
              <a:rPr lang="en-US" altLang="en-US" sz="2200" dirty="0"/>
              <a:t> = (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i1</a:t>
            </a:r>
            <a:r>
              <a:rPr lang="en-US" altLang="en-US" sz="2200" dirty="0"/>
              <a:t>, 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i2</a:t>
            </a:r>
            <a:r>
              <a:rPr lang="en-US" altLang="en-US" sz="2200" dirty="0"/>
              <a:t>, …, </a:t>
            </a:r>
            <a:r>
              <a:rPr lang="en-US" altLang="en-US" sz="2200" i="1" dirty="0" err="1"/>
              <a:t>x</a:t>
            </a:r>
            <a:r>
              <a:rPr lang="en-US" altLang="en-US" sz="2200" baseline="-25000" dirty="0" err="1"/>
              <a:t>il</a:t>
            </a:r>
            <a:r>
              <a:rPr lang="en-US" altLang="en-US" sz="2200" dirty="0"/>
              <a:t>) and</a:t>
            </a:r>
            <a:r>
              <a:rPr lang="en-US" altLang="en-US" sz="2200" i="1" dirty="0"/>
              <a:t> j</a:t>
            </a:r>
            <a:r>
              <a:rPr lang="en-US" altLang="en-US" sz="2200" dirty="0"/>
              <a:t> = (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j1</a:t>
            </a:r>
            <a:r>
              <a:rPr lang="en-US" altLang="en-US" sz="2200" dirty="0"/>
              <a:t>, 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j2</a:t>
            </a:r>
            <a:r>
              <a:rPr lang="en-US" altLang="en-US" sz="2200" dirty="0"/>
              <a:t>, …, </a:t>
            </a:r>
            <a:r>
              <a:rPr lang="en-US" altLang="en-US" sz="2200" i="1" dirty="0" err="1"/>
              <a:t>x</a:t>
            </a:r>
            <a:r>
              <a:rPr lang="en-US" altLang="en-US" sz="2200" baseline="-25000" dirty="0" err="1"/>
              <a:t>jl</a:t>
            </a:r>
            <a:r>
              <a:rPr lang="en-US" altLang="en-US" sz="2200" dirty="0"/>
              <a:t>) are two </a:t>
            </a:r>
            <a:r>
              <a:rPr lang="en-US" altLang="en-US" sz="2200" i="1" dirty="0"/>
              <a:t>l</a:t>
            </a:r>
            <a:r>
              <a:rPr lang="en-US" altLang="en-US" sz="2200" dirty="0"/>
              <a:t>-dimensional </a:t>
            </a:r>
            <a:r>
              <a:rPr lang="en-US" altLang="en-US" sz="2200" dirty="0" smtClean="0"/>
              <a:t>data</a:t>
            </a:r>
            <a:r>
              <a:rPr lang="zh-CN" altLang="en-US" sz="2200" dirty="0" smtClean="0"/>
              <a:t> </a:t>
            </a:r>
            <a:r>
              <a:rPr lang="en-US" altLang="en-US" sz="2200" dirty="0" smtClean="0"/>
              <a:t>objects</a:t>
            </a:r>
            <a:r>
              <a:rPr lang="en-US" altLang="en-US" sz="2200" dirty="0"/>
              <a:t>, and </a:t>
            </a:r>
            <a:r>
              <a:rPr lang="en-US" altLang="en-US" sz="2200" i="1" dirty="0"/>
              <a:t>p</a:t>
            </a:r>
            <a:r>
              <a:rPr lang="en-US" altLang="en-US" sz="2200" dirty="0"/>
              <a:t> is the order (the distance so defined is </a:t>
            </a:r>
            <a:r>
              <a:rPr lang="en-US" altLang="en-US" sz="2200" dirty="0" smtClean="0"/>
              <a:t>called </a:t>
            </a:r>
            <a:r>
              <a:rPr lang="en-US" altLang="en-US" sz="2200" b="1" dirty="0">
                <a:solidFill>
                  <a:srgbClr val="FF0000"/>
                </a:solidFill>
              </a:rPr>
              <a:t>L-</a:t>
            </a:r>
            <a:r>
              <a:rPr lang="en-US" altLang="en-US" sz="2200" b="1" i="1" dirty="0">
                <a:solidFill>
                  <a:srgbClr val="FF0000"/>
                </a:solidFill>
              </a:rPr>
              <a:t>p</a:t>
            </a:r>
            <a:r>
              <a:rPr lang="en-US" altLang="en-US" sz="2200" b="1" dirty="0">
                <a:solidFill>
                  <a:srgbClr val="FF0000"/>
                </a:solidFill>
              </a:rPr>
              <a:t> norm</a:t>
            </a:r>
            <a:r>
              <a:rPr lang="en-US" altLang="en-US" sz="2200" dirty="0"/>
              <a:t>)</a:t>
            </a:r>
          </a:p>
          <a:p>
            <a:pPr marL="381000" indent="-381000">
              <a:spcAft>
                <a:spcPts val="600"/>
              </a:spcAft>
            </a:pPr>
            <a:r>
              <a:rPr lang="en-US" altLang="en-US" sz="2400" dirty="0"/>
              <a:t>Properties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&gt; 0 if </a:t>
            </a:r>
            <a:r>
              <a:rPr lang="en-US" altLang="en-US" sz="24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≠ j</a:t>
            </a:r>
            <a:r>
              <a:rPr lang="en-US" altLang="en-US" sz="2400" dirty="0">
                <a:cs typeface="Tahoma" panose="020B0604030504040204" pitchFamily="34" charset="0"/>
              </a:rPr>
              <a:t>, and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= 0 </a:t>
            </a:r>
            <a:r>
              <a:rPr lang="en-US" altLang="en-US" sz="2400" dirty="0"/>
              <a:t>(Positivity)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= </a:t>
            </a:r>
            <a:r>
              <a:rPr lang="en-US" altLang="en-US" sz="2400" dirty="0"/>
              <a:t>d(j,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FF0000"/>
                </a:solidFill>
              </a:rPr>
              <a:t>Symmetry</a:t>
            </a:r>
            <a:r>
              <a:rPr lang="en-US" altLang="en-US" sz="2400" dirty="0"/>
              <a:t>)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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k) </a:t>
            </a:r>
            <a:r>
              <a:rPr lang="en-US" altLang="en-US" sz="2400" dirty="0">
                <a:sym typeface="Symbol" panose="05050102010706020507" pitchFamily="18" charset="2"/>
              </a:rPr>
              <a:t>+ </a:t>
            </a:r>
            <a:r>
              <a:rPr lang="en-US" altLang="en-US" sz="2400" dirty="0"/>
              <a:t>d(k, j)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</a:t>
            </a:r>
            <a:r>
              <a:rPr lang="en-US" altLang="en-US" sz="2400" b="1" dirty="0">
                <a:solidFill>
                  <a:srgbClr val="FF0000"/>
                </a:solidFill>
              </a:rPr>
              <a:t>Triangle Inequality</a:t>
            </a:r>
            <a:r>
              <a:rPr lang="en-US" altLang="en-US" sz="2400" dirty="0"/>
              <a:t>)</a:t>
            </a:r>
            <a:endParaRPr lang="en-US" altLang="en-US" sz="2400" i="1" dirty="0"/>
          </a:p>
          <a:p>
            <a:pPr marL="381000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A distance that satisfies these properties is a </a:t>
            </a:r>
            <a:r>
              <a:rPr lang="en-US" altLang="en-US" sz="2400" dirty="0">
                <a:solidFill>
                  <a:srgbClr val="FF0000"/>
                </a:solidFill>
              </a:rPr>
              <a:t>metric</a:t>
            </a:r>
          </a:p>
          <a:p>
            <a:pPr marL="381000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Note:  There are nonmetric dissimilarities, e.g., </a:t>
            </a:r>
            <a:r>
              <a:rPr lang="en-US" altLang="en-US" sz="2400" i="1" dirty="0">
                <a:solidFill>
                  <a:srgbClr val="FF0000"/>
                </a:solidFill>
              </a:rPr>
              <a:t>set </a:t>
            </a:r>
            <a:r>
              <a:rPr lang="en-US" altLang="en-US" sz="2400" i="1" dirty="0" smtClean="0">
                <a:solidFill>
                  <a:srgbClr val="FF0000"/>
                </a:solidFill>
              </a:rPr>
              <a:t>difference</a:t>
            </a:r>
            <a:endParaRPr lang="zh-CN" altLang="en-US" sz="2400" i="1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8347532"/>
              </p:ext>
            </p:extLst>
          </p:nvPr>
        </p:nvGraphicFramePr>
        <p:xfrm>
          <a:off x="1976283" y="2049307"/>
          <a:ext cx="5287433" cy="509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0" name="Equation" r:id="rId4" imgW="3162240" imgH="304560" progId="Equation.DSMT4">
                  <p:embed/>
                </p:oleObj>
              </mc:Choice>
              <mc:Fallback>
                <p:oleObj name="Equation" r:id="rId4" imgW="3162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76283" y="2049307"/>
                        <a:ext cx="5287433" cy="509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5722376" y="2116649"/>
            <a:ext cx="162232" cy="3982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1100" b="1" dirty="0" smtClean="0">
                <a:solidFill>
                  <a:schemeClr val="tx1"/>
                </a:solidFill>
              </a:rPr>
              <a:t>…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15948" y="3298771"/>
            <a:ext cx="1470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o</a:t>
            </a:r>
            <a:r>
              <a:rPr lang="en-US" altLang="zh-CN" sz="2000" b="1" smtClean="0">
                <a:solidFill>
                  <a:srgbClr val="FF0000"/>
                </a:solidFill>
              </a:rPr>
              <a:t>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L-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h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norm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2115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Non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strike="sngStrike" dirty="0" smtClean="0"/>
              <a:t>Triangle</a:t>
            </a:r>
            <a:r>
              <a:rPr lang="zh-CN" altLang="en-US" strike="sngStrike" dirty="0" smtClean="0"/>
              <a:t> </a:t>
            </a:r>
            <a:r>
              <a:rPr lang="en-US" altLang="zh-CN" strike="sngStrike" dirty="0" smtClean="0"/>
              <a:t>Inequality</a:t>
            </a:r>
            <a:endParaRPr lang="en-US" strike="sngStrik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0473"/>
            <a:ext cx="8229600" cy="448541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953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Special Cases of </a:t>
            </a:r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i="1" dirty="0" smtClean="0">
                <a:latin typeface="Corbel" charset="0"/>
                <a:ea typeface="Corbel" charset="0"/>
                <a:cs typeface="Corbel" charset="0"/>
              </a:rPr>
              <a:t>p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= 1: (L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norm) 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Manhattan (or city block) distance</a:t>
            </a:r>
          </a:p>
          <a:p>
            <a:pPr lvl="1"/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E.g., the Hamming distance: the number of bits that are different between two binary vectors</a:t>
            </a:r>
            <a:endParaRPr lang="zh-CN" altLang="en-US" sz="2400" dirty="0">
              <a:latin typeface="Corbel" charset="0"/>
              <a:ea typeface="Corbel" charset="0"/>
              <a:cs typeface="Corbel" charset="0"/>
            </a:endParaRPr>
          </a:p>
          <a:p>
            <a:pPr lvl="1"/>
            <a:endParaRPr lang="en-US" altLang="en-US" sz="2400" i="1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en-US" sz="2800" i="1" dirty="0" smtClean="0">
                <a:latin typeface="Corbel" charset="0"/>
                <a:ea typeface="Corbel" charset="0"/>
                <a:cs typeface="Corbel" charset="0"/>
              </a:rPr>
              <a:t>p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= 2:  (L</a:t>
            </a:r>
            <a:r>
              <a:rPr lang="en-US" altLang="en-US" sz="2800" baseline="-25000" dirty="0" smtClean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norm) 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Euclidean distance</a:t>
            </a:r>
            <a:endParaRPr lang="zh-CN" altLang="en-US" sz="2800" dirty="0" smtClean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  <a:p>
            <a:pPr marL="0" indent="0">
              <a:buNone/>
            </a:pPr>
            <a:endParaRPr lang="en-US" altLang="en-US" sz="2800" i="1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en-US" sz="2800" i="1" dirty="0" smtClean="0">
                <a:latin typeface="Corbel" charset="0"/>
                <a:ea typeface="Corbel" charset="0"/>
                <a:cs typeface="Corbel" charset="0"/>
              </a:rPr>
              <a:t>p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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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: (</a:t>
            </a:r>
            <a:r>
              <a:rPr lang="en-US" altLang="en-US" sz="2800" dirty="0" err="1" smtClean="0">
                <a:latin typeface="Corbel" charset="0"/>
                <a:ea typeface="Corbel" charset="0"/>
                <a:cs typeface="Corbel" charset="0"/>
              </a:rPr>
              <a:t>L</a:t>
            </a:r>
            <a:r>
              <a:rPr lang="en-US" altLang="en-US" sz="2800" baseline="-30000" dirty="0" err="1" smtClean="0">
                <a:latin typeface="Corbel" charset="0"/>
                <a:ea typeface="Corbel" charset="0"/>
                <a:cs typeface="Corbel" charset="0"/>
              </a:rPr>
              <a:t>max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norm, L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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norm) 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“</a:t>
            </a:r>
            <a:r>
              <a:rPr lang="en-US" altLang="en-US" sz="2800" dirty="0" err="1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supremum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” distance</a:t>
            </a:r>
          </a:p>
          <a:p>
            <a:pPr lvl="1"/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The maximum difference between any component (attribute) of the vectors</a:t>
            </a:r>
          </a:p>
          <a:p>
            <a:pPr lvl="1"/>
            <a:endParaRPr lang="en-US" altLang="en-US" sz="1800" dirty="0" smtClean="0">
              <a:latin typeface="Corbel" charset="0"/>
              <a:ea typeface="Corbel" charset="0"/>
              <a:cs typeface="Corbel" charset="0"/>
            </a:endParaRPr>
          </a:p>
          <a:p>
            <a:endParaRPr lang="en-US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666999"/>
              </p:ext>
            </p:extLst>
          </p:nvPr>
        </p:nvGraphicFramePr>
        <p:xfrm>
          <a:off x="2129183" y="2895640"/>
          <a:ext cx="4885633" cy="42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9" name="Equation" r:id="rId3" imgW="2781000" imgH="241200" progId="Equation.DSMT4">
                  <p:embed/>
                </p:oleObj>
              </mc:Choice>
              <mc:Fallback>
                <p:oleObj name="Equation" r:id="rId3" imgW="278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9183" y="2895640"/>
                        <a:ext cx="4885633" cy="423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832733"/>
              </p:ext>
            </p:extLst>
          </p:nvPr>
        </p:nvGraphicFramePr>
        <p:xfrm>
          <a:off x="1616964" y="3863181"/>
          <a:ext cx="6215780" cy="538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0" name="Equation" r:id="rId5" imgW="3124080" imgH="304560" progId="Equation.DSMT4">
                  <p:embed/>
                </p:oleObj>
              </mc:Choice>
              <mc:Fallback>
                <p:oleObj name="Equation" r:id="rId5" imgW="312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6964" y="3863181"/>
                        <a:ext cx="6215780" cy="538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73761"/>
              </p:ext>
            </p:extLst>
          </p:nvPr>
        </p:nvGraphicFramePr>
        <p:xfrm>
          <a:off x="825910" y="5677522"/>
          <a:ext cx="7182464" cy="678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1" name="Equation" r:id="rId7" imgW="4406760" imgH="380880" progId="Equation.DSMT4">
                  <p:embed/>
                </p:oleObj>
              </mc:Choice>
              <mc:Fallback>
                <p:oleObj name="Equation" r:id="rId7" imgW="44067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910" y="5677522"/>
                        <a:ext cx="7182464" cy="678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5560144" y="2868816"/>
            <a:ext cx="162232" cy="3982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1100" b="1" dirty="0" smtClean="0">
                <a:solidFill>
                  <a:schemeClr val="tx1"/>
                </a:solidFill>
              </a:rPr>
              <a:t>…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7341" y="3945447"/>
            <a:ext cx="162232" cy="3982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1100" b="1" dirty="0" smtClean="0">
                <a:solidFill>
                  <a:schemeClr val="tx1"/>
                </a:solidFill>
              </a:rPr>
              <a:t>…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52220" y="5789002"/>
            <a:ext cx="162232" cy="39820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mr-IN" altLang="zh-CN" sz="1100" b="1" dirty="0" smtClean="0">
                <a:solidFill>
                  <a:schemeClr val="tx1"/>
                </a:solidFill>
              </a:rPr>
              <a:t>…</a:t>
            </a:r>
            <a:endParaRPr 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543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Example: </a:t>
            </a:r>
            <a:r>
              <a:rPr lang="en-US" altLang="en-US" dirty="0" err="1"/>
              <a:t>Minkowski</a:t>
            </a:r>
            <a:r>
              <a:rPr lang="en-US" altLang="en-US" dirty="0"/>
              <a:t> Distance at Special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57762" y="6492875"/>
            <a:ext cx="2133600" cy="365125"/>
          </a:xfrm>
        </p:spPr>
        <p:txBody>
          <a:bodyPr/>
          <a:lstStyle/>
          <a:p>
            <a:fld id="{18A68613-FF0B-4246-B613-8295211CFAFA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08331"/>
              </p:ext>
            </p:extLst>
          </p:nvPr>
        </p:nvGraphicFramePr>
        <p:xfrm>
          <a:off x="453235" y="1789115"/>
          <a:ext cx="2798473" cy="1288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4" name="Worksheet" r:id="rId3" imgW="1838249" imgH="819302" progId="Excel.Sheet.8">
                  <p:embed/>
                </p:oleObj>
              </mc:Choice>
              <mc:Fallback>
                <p:oleObj name="Worksheet" r:id="rId3" imgW="18382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35" y="1789115"/>
                        <a:ext cx="2798473" cy="12882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33187"/>
              </p:ext>
            </p:extLst>
          </p:nvPr>
        </p:nvGraphicFramePr>
        <p:xfrm>
          <a:off x="3738562" y="1975002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5" name="Worksheet" r:id="rId5" imgW="3057449" imgH="819302" progId="Excel.Sheet.8">
                  <p:embed/>
                </p:oleObj>
              </mc:Choice>
              <mc:Fallback>
                <p:oleObj name="Worksheet" r:id="rId5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2" y="1975002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10733"/>
              </p:ext>
            </p:extLst>
          </p:nvPr>
        </p:nvGraphicFramePr>
        <p:xfrm>
          <a:off x="3738562" y="368471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6" name="Worksheet" r:id="rId7" imgW="3057449" imgH="819302" progId="Excel.Sheet.8">
                  <p:embed/>
                </p:oleObj>
              </mc:Choice>
              <mc:Fallback>
                <p:oleObj name="Worksheet" r:id="rId7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2" y="368471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571796"/>
              </p:ext>
            </p:extLst>
          </p:nvPr>
        </p:nvGraphicFramePr>
        <p:xfrm>
          <a:off x="3738562" y="5391151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7" name="Worksheet" r:id="rId9" imgW="3057449" imgH="838200" progId="Excel.Sheet.8">
                  <p:embed/>
                </p:oleObj>
              </mc:Choice>
              <mc:Fallback>
                <p:oleObj name="Worksheet" r:id="rId9" imgW="3057449" imgH="8382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2" y="5391151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3636169" y="1606731"/>
            <a:ext cx="2576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Manhattan (L</a:t>
            </a:r>
            <a:r>
              <a:rPr lang="en-US" altLang="en-US" sz="2000" baseline="-25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690113" y="3314378"/>
            <a:ext cx="16401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Euclidean (L</a:t>
            </a:r>
            <a:r>
              <a:rPr lang="en-US" altLang="en-US" sz="2000" baseline="-25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3690113" y="5009735"/>
            <a:ext cx="1880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Supremum </a:t>
            </a:r>
            <a:r>
              <a:rPr lang="en-US" altLang="en-US" sz="2000" dirty="0" smtClean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L</a:t>
            </a:r>
            <a:r>
              <a:rPr lang="en-US" altLang="en-US" sz="2000" baseline="-300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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) </a:t>
            </a:r>
            <a:endParaRPr lang="en-US" altLang="en-US" sz="2000" dirty="0">
              <a:solidFill>
                <a:srgbClr val="00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1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15072"/>
              </p:ext>
            </p:extLst>
          </p:nvPr>
        </p:nvGraphicFramePr>
        <p:xfrm>
          <a:off x="453235" y="3463598"/>
          <a:ext cx="2885695" cy="26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8" name="SmartDraw" r:id="rId11" imgW="4379976" imgH="5551932" progId="SmartDraw.2">
                  <p:embed/>
                </p:oleObj>
              </mc:Choice>
              <mc:Fallback>
                <p:oleObj name="SmartDraw" r:id="rId11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35" y="3463598"/>
                        <a:ext cx="2885695" cy="2647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02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757559"/>
              </p:ext>
            </p:extLst>
          </p:nvPr>
        </p:nvGraphicFramePr>
        <p:xfrm>
          <a:off x="884903" y="1600200"/>
          <a:ext cx="29644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213"/>
                <a:gridCol w="1482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2350575"/>
              </p:ext>
            </p:extLst>
          </p:nvPr>
        </p:nvGraphicFramePr>
        <p:xfrm>
          <a:off x="5270090" y="1600200"/>
          <a:ext cx="29644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213"/>
                <a:gridCol w="1482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#Students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3882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Proximity Measure for Binary Attributes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A contingency table for binary data</a:t>
            </a:r>
          </a:p>
          <a:p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r>
              <a:rPr lang="en-US" altLang="en-US" sz="2400" dirty="0" smtClean="0">
                <a:solidFill>
                  <a:srgbClr val="FF0000"/>
                </a:solidFill>
              </a:rPr>
              <a:t>Distance</a:t>
            </a:r>
            <a:r>
              <a:rPr lang="en-US" altLang="en-US" sz="2400" dirty="0" smtClean="0"/>
              <a:t> measure for symmetric binary variables:</a:t>
            </a:r>
            <a:endParaRPr lang="zh-CN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dirty="0" smtClean="0">
                <a:solidFill>
                  <a:srgbClr val="FF0000"/>
                </a:solidFill>
              </a:rPr>
              <a:t>Distance</a:t>
            </a:r>
            <a:r>
              <a:rPr lang="en-US" altLang="en-US" sz="2400" dirty="0" smtClean="0"/>
              <a:t> measure for asymmetric binary variables:</a:t>
            </a:r>
            <a:endParaRPr lang="zh-CN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dirty="0" err="1" smtClean="0"/>
              <a:t>Jaccard</a:t>
            </a:r>
            <a:r>
              <a:rPr lang="en-US" altLang="en-US" sz="2400" dirty="0" smtClean="0"/>
              <a:t> coefficient (</a:t>
            </a:r>
            <a:r>
              <a:rPr lang="en-US" altLang="en-US" sz="2400" dirty="0" smtClean="0">
                <a:solidFill>
                  <a:srgbClr val="FF0000"/>
                </a:solidFill>
              </a:rPr>
              <a:t>similarity</a:t>
            </a:r>
            <a:r>
              <a:rPr lang="en-US" altLang="en-US" sz="2400" dirty="0" smtClean="0"/>
              <a:t> measure for asymmetric binary variables): </a:t>
            </a:r>
            <a:endParaRPr lang="zh-CN" altLang="en-US" sz="2400" dirty="0" smtClean="0"/>
          </a:p>
          <a:p>
            <a:r>
              <a:rPr lang="en-US" altLang="en-US" sz="2400" dirty="0" smtClean="0"/>
              <a:t>Note: </a:t>
            </a:r>
            <a:r>
              <a:rPr lang="en-US" altLang="en-US" sz="2400" dirty="0" err="1" smtClean="0"/>
              <a:t>Jaccard</a:t>
            </a:r>
            <a:r>
              <a:rPr lang="en-US" altLang="en-US" sz="2400" dirty="0" smtClean="0"/>
              <a:t> coefficient is the same as “coherence”: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8" name="Picture 36" descr="eqcontingency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283" y="1969532"/>
            <a:ext cx="3101517" cy="96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7"/>
          <p:cNvSpPr txBox="1">
            <a:spLocks noChangeArrowheads="1"/>
          </p:cNvSpPr>
          <p:nvPr/>
        </p:nvSpPr>
        <p:spPr bwMode="auto">
          <a:xfrm>
            <a:off x="4660030" y="2269478"/>
            <a:ext cx="9252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Object </a:t>
            </a:r>
            <a:r>
              <a:rPr lang="en-US" altLang="en-US" sz="1800" i="1" dirty="0" err="1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i</a:t>
            </a:r>
            <a:endParaRPr lang="en-US" altLang="en-US" sz="1800" dirty="0">
              <a:solidFill>
                <a:srgbClr val="00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7136041" y="1600200"/>
            <a:ext cx="9268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Object </a:t>
            </a:r>
            <a:r>
              <a:rPr lang="en-US" altLang="en-US" sz="1800" i="1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j</a:t>
            </a:r>
            <a:endParaRPr lang="en-US" altLang="en-US" sz="1800" dirty="0">
              <a:solidFill>
                <a:srgbClr val="00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1" name="Picture 30" descr="eqbinarys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58" y="3301804"/>
            <a:ext cx="2397842" cy="5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1" descr="eqbinaryasy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87715"/>
            <a:ext cx="1956620" cy="455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eqjaccar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283" y="5082469"/>
            <a:ext cx="2924537" cy="4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5" descr="eqcoheren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5123" y="5961506"/>
            <a:ext cx="6897776" cy="607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73882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Proximity Measure for Categorical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Categorical data, also called nominal attributes</a:t>
            </a:r>
          </a:p>
          <a:p>
            <a:pPr lvl="1"/>
            <a:r>
              <a:rPr lang="en-US" altLang="en-US" sz="2000" dirty="0" smtClean="0"/>
              <a:t> Example:  Color (red, yellow, blue, green), profession, etc.  </a:t>
            </a:r>
          </a:p>
          <a:p>
            <a:r>
              <a:rPr lang="en-US" altLang="en-US" sz="2400" dirty="0" smtClean="0"/>
              <a:t>Method 1: Simple matching</a:t>
            </a:r>
          </a:p>
          <a:p>
            <a:pPr lvl="1"/>
            <a:r>
              <a:rPr lang="en-US" altLang="en-US" sz="2000" dirty="0" smtClean="0"/>
              <a:t>m: # of matches, p: total # of variables</a:t>
            </a:r>
          </a:p>
          <a:p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r>
              <a:rPr lang="en-US" altLang="en-US" sz="2400" dirty="0" smtClean="0"/>
              <a:t>Method 2: Use a large number of binary attributes</a:t>
            </a:r>
          </a:p>
          <a:p>
            <a:pPr lvl="1"/>
            <a:r>
              <a:rPr lang="en-US" altLang="en-US" sz="2000" dirty="0" smtClean="0"/>
              <a:t>Creating a new binary attribute for each of the M nominal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61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805878"/>
              </p:ext>
            </p:extLst>
          </p:nvPr>
        </p:nvGraphicFramePr>
        <p:xfrm>
          <a:off x="3544912" y="3304954"/>
          <a:ext cx="20541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" name="Equation" r:id="rId3" imgW="1384300" imgH="469900" progId="Equation.3">
                  <p:embed/>
                </p:oleObj>
              </mc:Choice>
              <mc:Fallback>
                <p:oleObj name="Equation" r:id="rId3" imgW="1384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912" y="3304954"/>
                        <a:ext cx="20541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7369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Ordinal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400" dirty="0" smtClean="0"/>
              <a:t>An ordinal variable can be discrete or continuous</a:t>
            </a:r>
          </a:p>
          <a:p>
            <a:r>
              <a:rPr lang="en-US" altLang="en-US" sz="2400" dirty="0" smtClean="0"/>
              <a:t>Order is important, e.g., rank (e.g., freshman, sophomore, junior, senior)</a:t>
            </a:r>
          </a:p>
          <a:p>
            <a:r>
              <a:rPr lang="en-US" altLang="en-US" sz="2400" dirty="0" smtClean="0"/>
              <a:t>Can be treated like interval-scaled </a:t>
            </a:r>
          </a:p>
          <a:p>
            <a:pPr lvl="1"/>
            <a:r>
              <a:rPr lang="en-US" altLang="en-US" sz="2400" dirty="0" smtClean="0"/>
              <a:t>Replace an ordinal variable value by its rank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m</a:t>
            </a:r>
            <a:r>
              <a:rPr lang="en-US" altLang="en-US" sz="2400" dirty="0" smtClean="0"/>
              <a:t>ap the range of each variable onto [0, 1]</a:t>
            </a:r>
            <a:r>
              <a:rPr lang="en-US" altLang="zh-CN" sz="2400" dirty="0" smtClean="0"/>
              <a:t>:</a:t>
            </a:r>
            <a:endParaRPr lang="en-US" altLang="en-US" sz="2400" dirty="0" smtClean="0"/>
          </a:p>
          <a:p>
            <a:pPr lvl="2"/>
            <a:r>
              <a:rPr lang="en-US" altLang="en-US" sz="2000" dirty="0" smtClean="0"/>
              <a:t>Example:  freshman: 0; sophomore: 1/3; junior: 2/3; senior 1</a:t>
            </a:r>
          </a:p>
          <a:p>
            <a:pPr lvl="3"/>
            <a:r>
              <a:rPr lang="en-US" altLang="en-US" sz="1800" dirty="0" smtClean="0"/>
              <a:t>Then distance:  d(freshman, senior) = 1, d(junior, senior) = 1/3</a:t>
            </a:r>
          </a:p>
          <a:p>
            <a:pPr lvl="1"/>
            <a:r>
              <a:rPr lang="en-US" altLang="en-US" sz="2400" dirty="0" smtClean="0"/>
              <a:t>Compute the dissimilarity using methods for interval-scaled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9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Attributes of Mixed Type</a:t>
            </a:r>
            <a:r>
              <a:rPr lang="en-US" altLang="zh-CN" dirty="0" smtClean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A dataset may contain all attribute types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Nominal, symmetric binary, asymmetric binary, numeric, and ordinal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One may use a weighted formula to combine their effects:</a:t>
            </a:r>
          </a:p>
          <a:p>
            <a:pPr>
              <a:spcAft>
                <a:spcPts val="600"/>
              </a:spcAft>
            </a:pPr>
            <a:endParaRPr lang="en-US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marL="200020" lvl="1" indent="0">
              <a:spcAft>
                <a:spcPts val="600"/>
              </a:spcAft>
              <a:buNone/>
            </a:pPr>
            <a:endParaRPr lang="en-US" altLang="en-US" sz="2400" i="1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endParaRPr lang="en-US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i="1" dirty="0" smtClean="0">
                <a:latin typeface="Corbel" charset="0"/>
                <a:ea typeface="Corbel" charset="0"/>
                <a:cs typeface="Corbel" charset="0"/>
              </a:rPr>
              <a:t> 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 is numeric: Use the normalized distance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i="1" dirty="0" smtClean="0">
                <a:latin typeface="Corbel" charset="0"/>
                <a:ea typeface="Corbel" charset="0"/>
                <a:cs typeface="Corbel" charset="0"/>
              </a:rPr>
              <a:t> 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 is binary or nominal:  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ij</a:t>
            </a:r>
            <a:r>
              <a:rPr lang="en-US" altLang="en-US" sz="2400" baseline="30000" dirty="0" smtClean="0">
                <a:latin typeface="Corbel" charset="0"/>
                <a:ea typeface="Corbel" charset="0"/>
                <a:cs typeface="Corbel" charset="0"/>
              </a:rPr>
              <a:t>(f)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= 0  if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baseline="-25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=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jf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; or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ij</a:t>
            </a:r>
            <a:r>
              <a:rPr lang="en-US" altLang="en-US" sz="2400" baseline="30000" dirty="0" smtClean="0">
                <a:latin typeface="Corbel" charset="0"/>
                <a:ea typeface="Corbel" charset="0"/>
                <a:cs typeface="Corbel" charset="0"/>
              </a:rPr>
              <a:t>(f)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= 1 otherwise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i="1" dirty="0" smtClean="0">
                <a:latin typeface="Corbel" charset="0"/>
                <a:ea typeface="Corbel" charset="0"/>
                <a:cs typeface="Corbel" charset="0"/>
              </a:rPr>
              <a:t> 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 is ordinal</a:t>
            </a:r>
          </a:p>
          <a:p>
            <a:pPr lvl="2">
              <a:spcAft>
                <a:spcPts val="600"/>
              </a:spcAft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Compute ranks </a:t>
            </a:r>
            <a:r>
              <a:rPr lang="en-US" altLang="en-US" dirty="0" err="1" smtClean="0">
                <a:latin typeface="Corbel" charset="0"/>
                <a:ea typeface="Corbel" charset="0"/>
                <a:cs typeface="Corbel" charset="0"/>
              </a:rPr>
              <a:t>z</a:t>
            </a:r>
            <a:r>
              <a:rPr lang="en-US" altLang="en-US" baseline="-25000" dirty="0" err="1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baseline="-25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 (where                       )</a:t>
            </a:r>
          </a:p>
          <a:p>
            <a:pPr lvl="2">
              <a:spcAft>
                <a:spcPts val="600"/>
              </a:spcAft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Treat </a:t>
            </a:r>
            <a:r>
              <a:rPr lang="en-US" altLang="en-US" dirty="0" err="1" smtClean="0">
                <a:latin typeface="Corbel" charset="0"/>
                <a:ea typeface="Corbel" charset="0"/>
                <a:cs typeface="Corbel" charset="0"/>
              </a:rPr>
              <a:t>z</a:t>
            </a:r>
            <a:r>
              <a:rPr lang="en-US" altLang="en-US" baseline="-25000" dirty="0" err="1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 as interval-scaled</a:t>
            </a:r>
          </a:p>
          <a:p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63735"/>
              </p:ext>
            </p:extLst>
          </p:nvPr>
        </p:nvGraphicFramePr>
        <p:xfrm>
          <a:off x="6261654" y="2692728"/>
          <a:ext cx="2026939" cy="141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3" name="Equation" r:id="rId3" imgW="1269720" imgH="888840" progId="Equation.DSMT4">
                  <p:embed/>
                </p:oleObj>
              </mc:Choice>
              <mc:Fallback>
                <p:oleObj name="Equation" r:id="rId3" imgW="12697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1654" y="2692728"/>
                        <a:ext cx="2026939" cy="141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94927"/>
              </p:ext>
            </p:extLst>
          </p:nvPr>
        </p:nvGraphicFramePr>
        <p:xfrm>
          <a:off x="4441264" y="4866967"/>
          <a:ext cx="1106097" cy="65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44" name="Equation" r:id="rId5" imgW="787320" imgH="469800" progId="Equation.DSMT4">
                  <p:embed/>
                </p:oleObj>
              </mc:Choice>
              <mc:Fallback>
                <p:oleObj name="Equation" r:id="rId5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1264" y="4866967"/>
                        <a:ext cx="1106097" cy="65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864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Cosine Similarity of Two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sz="2400" dirty="0"/>
              <a:t>A </a:t>
            </a:r>
            <a:r>
              <a:rPr lang="en-US" altLang="en-US" sz="2400" b="1" dirty="0"/>
              <a:t>document</a:t>
            </a:r>
            <a:r>
              <a:rPr lang="en-US" altLang="en-US" sz="2400" dirty="0"/>
              <a:t> can be represented by a bag of terms or a long vector, with each attribute recording the </a:t>
            </a:r>
            <a:r>
              <a:rPr lang="en-US" altLang="en-US" sz="2400" i="1" dirty="0"/>
              <a:t>frequency</a:t>
            </a:r>
            <a:r>
              <a:rPr lang="en-US" altLang="en-US" sz="2400" dirty="0"/>
              <a:t> of a particular term (such as word, keyword, or phrase) in the document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Other vector objects: Gene features in micro-arrays </a:t>
            </a:r>
          </a:p>
          <a:p>
            <a:r>
              <a:rPr lang="en-US" altLang="en-US" sz="2400" dirty="0"/>
              <a:t>Applications: Information retrieval, biologic taxonomy, gene feature mapping, etc.</a:t>
            </a:r>
          </a:p>
          <a:p>
            <a:r>
              <a:rPr lang="en-US" altLang="en-US" sz="2400" b="1" dirty="0">
                <a:solidFill>
                  <a:srgbClr val="FF0000"/>
                </a:solidFill>
              </a:rPr>
              <a:t>Cosine measure: </a:t>
            </a:r>
            <a:r>
              <a:rPr lang="en-US" altLang="en-US" sz="2400" dirty="0">
                <a:cs typeface="Times New Roman" panose="02020603050405020304" pitchFamily="18" charset="0"/>
              </a:rPr>
              <a:t>If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 and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are two vectors (e.g., term-frequency vectors), then</a:t>
            </a:r>
          </a:p>
          <a:p>
            <a:pPr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where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 descr="eq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55" y="2551471"/>
            <a:ext cx="5408292" cy="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76911"/>
              </p:ext>
            </p:extLst>
          </p:nvPr>
        </p:nvGraphicFramePr>
        <p:xfrm>
          <a:off x="3215897" y="4866968"/>
          <a:ext cx="2708109" cy="73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3" name="Equation" r:id="rId4" imgW="1600200" imgH="431640" progId="Equation.DSMT4">
                  <p:embed/>
                </p:oleObj>
              </mc:Choice>
              <mc:Fallback>
                <p:oleObj name="Equation" r:id="rId4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97" y="4866968"/>
                        <a:ext cx="2708109" cy="73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6745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170981"/>
                </a:solidFill>
              </a:rPr>
              <a:t> </a:t>
            </a:r>
            <a:r>
              <a:rPr lang="en-US" smtClean="0"/>
              <a:t>KL Divergence: Comparing Two 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i="1" dirty="0" smtClean="0"/>
              <a:t>The </a:t>
            </a:r>
            <a:r>
              <a:rPr lang="en-US" sz="2000" i="1" dirty="0" err="1" smtClean="0"/>
              <a:t>Kullback-Leibler</a:t>
            </a:r>
            <a:r>
              <a:rPr lang="en-US" sz="2000" i="1" dirty="0" smtClean="0"/>
              <a:t> (KL) divergence: </a:t>
            </a:r>
            <a:r>
              <a:rPr lang="en-US" sz="2000" dirty="0" smtClean="0"/>
              <a:t> Measure the </a:t>
            </a:r>
            <a:r>
              <a:rPr lang="en-US" sz="2000" b="1" dirty="0" smtClean="0">
                <a:solidFill>
                  <a:srgbClr val="FF0000"/>
                </a:solidFill>
              </a:rPr>
              <a:t>difference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between two probability distributions over the same variable </a:t>
            </a:r>
            <a:r>
              <a:rPr lang="en-US" sz="2000" i="1" dirty="0" smtClean="0"/>
              <a:t>x</a:t>
            </a:r>
            <a:endParaRPr lang="en-US" sz="2000" dirty="0" smtClean="0"/>
          </a:p>
          <a:p>
            <a:pPr lvl="1" indent="-342900">
              <a:spcBef>
                <a:spcPts val="200"/>
              </a:spcBef>
              <a:defRPr/>
            </a:pPr>
            <a:r>
              <a:rPr lang="en-US" sz="2000" dirty="0" smtClean="0"/>
              <a:t>From information theory, closely related to </a:t>
            </a:r>
            <a:r>
              <a:rPr lang="en-US" sz="2000" i="1" dirty="0" smtClean="0"/>
              <a:t>relative entropy</a:t>
            </a:r>
            <a:r>
              <a:rPr lang="en-US" sz="2000" dirty="0" smtClean="0"/>
              <a:t>, </a:t>
            </a:r>
            <a:r>
              <a:rPr lang="en-US" sz="2000" i="1" dirty="0" smtClean="0"/>
              <a:t>information divergence</a:t>
            </a:r>
            <a:r>
              <a:rPr lang="en-US" sz="2000" dirty="0" smtClean="0"/>
              <a:t>, and </a:t>
            </a:r>
            <a:r>
              <a:rPr lang="en-US" sz="2000" i="1" dirty="0" smtClean="0"/>
              <a:t>information for discrimination</a:t>
            </a:r>
          </a:p>
          <a:p>
            <a:pPr>
              <a:spcBef>
                <a:spcPts val="200"/>
              </a:spcBef>
              <a:defRPr/>
            </a:pPr>
            <a:r>
              <a:rPr lang="en-US" sz="2000" i="1" dirty="0" smtClean="0"/>
              <a:t>D</a:t>
            </a:r>
            <a:r>
              <a:rPr lang="en-US" sz="2000" i="1" baseline="-25000" dirty="0" smtClean="0"/>
              <a:t>KL</a:t>
            </a:r>
            <a:r>
              <a:rPr lang="en-US" sz="2000" dirty="0" smtClean="0"/>
              <a:t>(</a:t>
            </a:r>
            <a:r>
              <a:rPr lang="en-US" sz="2000" i="1" dirty="0" smtClean="0"/>
              <a:t>p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  <a:r>
              <a:rPr lang="en-US" sz="2000" i="1" dirty="0" smtClean="0"/>
              <a:t> </a:t>
            </a:r>
            <a:r>
              <a:rPr lang="en-US" sz="2000" dirty="0" smtClean="0"/>
              <a:t>||</a:t>
            </a:r>
            <a:r>
              <a:rPr lang="en-US" sz="2000" i="1" dirty="0" smtClean="0"/>
              <a:t> q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)):  divergence of </a:t>
            </a:r>
            <a:r>
              <a:rPr lang="en-US" sz="2000" i="1" dirty="0" smtClean="0"/>
              <a:t>q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 from </a:t>
            </a:r>
            <a:r>
              <a:rPr lang="en-US" sz="2000" i="1" dirty="0" smtClean="0"/>
              <a:t>p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), measuring the </a:t>
            </a:r>
            <a:r>
              <a:rPr lang="en-US" sz="2000" b="1" dirty="0" smtClean="0">
                <a:solidFill>
                  <a:srgbClr val="FF0000"/>
                </a:solidFill>
              </a:rPr>
              <a:t>information lost when </a:t>
            </a:r>
            <a:r>
              <a:rPr lang="en-US" sz="2000" b="1" i="1" dirty="0" smtClean="0">
                <a:solidFill>
                  <a:srgbClr val="FF0000"/>
                </a:solidFill>
              </a:rPr>
              <a:t>q</a:t>
            </a: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i="1" dirty="0" smtClean="0">
                <a:solidFill>
                  <a:srgbClr val="FF0000"/>
                </a:solidFill>
              </a:rPr>
              <a:t>x</a:t>
            </a:r>
            <a:r>
              <a:rPr lang="en-US" sz="2000" b="1" dirty="0" smtClean="0">
                <a:solidFill>
                  <a:srgbClr val="FF0000"/>
                </a:solidFill>
              </a:rPr>
              <a:t>) is used to approximate </a:t>
            </a:r>
            <a:r>
              <a:rPr lang="en-US" sz="2000" b="1" i="1" dirty="0" smtClean="0">
                <a:solidFill>
                  <a:srgbClr val="FF0000"/>
                </a:solidFill>
              </a:rPr>
              <a:t>p</a:t>
            </a:r>
            <a:r>
              <a:rPr lang="en-US" sz="2000" b="1" dirty="0" smtClean="0">
                <a:solidFill>
                  <a:srgbClr val="FF0000"/>
                </a:solidFill>
              </a:rPr>
              <a:t>(</a:t>
            </a:r>
            <a:r>
              <a:rPr lang="en-US" sz="2000" b="1" i="1" dirty="0" smtClean="0">
                <a:solidFill>
                  <a:srgbClr val="FF0000"/>
                </a:solidFill>
              </a:rPr>
              <a:t>x</a:t>
            </a:r>
            <a:r>
              <a:rPr lang="en-US" sz="2000" b="1" dirty="0" smtClean="0">
                <a:solidFill>
                  <a:srgbClr val="FF0000"/>
                </a:solidFill>
              </a:rPr>
              <a:t>)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4" descr="Image result for K-L divergen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10817"/>
            <a:ext cx="4415555" cy="3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68" y="4304570"/>
            <a:ext cx="3962397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69" y="5603144"/>
            <a:ext cx="3962400" cy="5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89741" y="5197665"/>
            <a:ext cx="178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mtClean="0"/>
              <a:t>Continuous form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89741" y="391960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/>
              <a:t>Discrete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88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 smtClean="0"/>
              <a:t>Data attribute types: nominal, binary, ordinal, interval-scaled, ratio-scaled</a:t>
            </a:r>
          </a:p>
          <a:p>
            <a:r>
              <a:rPr lang="en-US" altLang="en-US" dirty="0" smtClean="0"/>
              <a:t>Many types of data sets, e.g., numerical, text, graph, Web, image.</a:t>
            </a:r>
          </a:p>
          <a:p>
            <a:r>
              <a:rPr lang="en-US" altLang="en-US" dirty="0" smtClean="0"/>
              <a:t>Gain insight into the data by:</a:t>
            </a:r>
          </a:p>
          <a:p>
            <a:pPr lvl="1"/>
            <a:r>
              <a:rPr lang="en-US" altLang="en-US" dirty="0" smtClean="0"/>
              <a:t>Basic statistical data description: central tendency, dispersion,  graphical displays</a:t>
            </a:r>
          </a:p>
          <a:p>
            <a:pPr lvl="1"/>
            <a:r>
              <a:rPr lang="en-US" altLang="en-US" dirty="0" smtClean="0"/>
              <a:t>Data visualization: map data onto graphical primitives</a:t>
            </a:r>
          </a:p>
          <a:p>
            <a:pPr lvl="1"/>
            <a:r>
              <a:rPr lang="en-US" altLang="en-US" dirty="0" smtClean="0"/>
              <a:t>Measure data similarity</a:t>
            </a:r>
          </a:p>
          <a:p>
            <a:r>
              <a:rPr lang="en-US" altLang="en-US" dirty="0" smtClean="0"/>
              <a:t>Above steps are the beginning of data preprocessing </a:t>
            </a:r>
          </a:p>
          <a:p>
            <a:r>
              <a:rPr lang="en-US" altLang="en-US" dirty="0" smtClean="0"/>
              <a:t>Many methods have been developed but still an active area of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61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Assignment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out!</a:t>
            </a:r>
            <a:endParaRPr lang="zh-CN" altLang="en-US" dirty="0"/>
          </a:p>
          <a:p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date:</a:t>
            </a:r>
            <a:r>
              <a:rPr lang="zh-CN" altLang="en-US" dirty="0" smtClean="0"/>
              <a:t> </a:t>
            </a:r>
            <a:r>
              <a:rPr lang="en-US" altLang="zh-CN" dirty="0" smtClean="0"/>
              <a:t>June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15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r>
              <a:rPr lang="en-US" altLang="zh-CN" dirty="0" smtClean="0"/>
              <a:t>Compass</a:t>
            </a:r>
            <a:endParaRPr lang="zh-CN" altLang="en-US" dirty="0" smtClean="0"/>
          </a:p>
          <a:p>
            <a:r>
              <a:rPr lang="en-US" altLang="zh-CN" dirty="0" smtClean="0"/>
              <a:t>TAs:</a:t>
            </a:r>
            <a:r>
              <a:rPr lang="zh-CN" altLang="en-US" dirty="0" smtClean="0"/>
              <a:t> </a:t>
            </a:r>
            <a:r>
              <a:rPr lang="en-US" altLang="zh-CN" dirty="0" smtClean="0"/>
              <a:t>Xuan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/>
              <a:t> </a:t>
            </a:r>
            <a:r>
              <a:rPr lang="en-US" altLang="zh-CN" dirty="0" smtClean="0"/>
              <a:t>(xwang174@illinois.edu)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(swang141@illinois.edu)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544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Credit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Project goal:</a:t>
            </a:r>
            <a:endParaRPr lang="en-US" dirty="0"/>
          </a:p>
          <a:p>
            <a:pPr lvl="1"/>
            <a:r>
              <a:rPr lang="en-US" dirty="0"/>
              <a:t>Given a real dataset, (1) conduct data preprocessing and data cleaning, (2) define at least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dirty="0" smtClean="0"/>
              <a:t>data </a:t>
            </a:r>
            <a:r>
              <a:rPr lang="en-US" dirty="0"/>
              <a:t>mining </a:t>
            </a:r>
            <a:r>
              <a:rPr lang="en-US" dirty="0" smtClean="0"/>
              <a:t>task</a:t>
            </a:r>
            <a:r>
              <a:rPr lang="en-US" altLang="zh-CN" dirty="0" smtClean="0"/>
              <a:t>s</a:t>
            </a:r>
            <a:r>
              <a:rPr lang="en-US" dirty="0" smtClean="0"/>
              <a:t>, </a:t>
            </a:r>
            <a:r>
              <a:rPr lang="en-US" dirty="0"/>
              <a:t>and (3) design and implement data mining methods: the project should go through the Knowledge Discovery in Databases (KDD) process.</a:t>
            </a:r>
          </a:p>
          <a:p>
            <a:r>
              <a:rPr lang="en-US" b="1" dirty="0"/>
              <a:t>Data sets:</a:t>
            </a:r>
            <a:endParaRPr lang="en-US" dirty="0"/>
          </a:p>
          <a:p>
            <a:pPr lvl="1"/>
            <a:r>
              <a:rPr lang="en-US" dirty="0"/>
              <a:t>KDD 2015-2016 papers: PDF files and TXT files.</a:t>
            </a:r>
          </a:p>
          <a:p>
            <a:pPr lvl="2"/>
            <a:r>
              <a:rPr lang="en-US" dirty="0"/>
              <a:t>224 KDD’15 papers and 206 KDD’16 papers.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523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/>
              <a:t>Project organization: It contains all the steps of the KDD process: data preprocessing, data cube construction, data mining task definition, data mining method design, model evaluation, discussions and future work. (5%)</a:t>
            </a:r>
          </a:p>
          <a:p>
            <a:pPr lvl="0"/>
            <a:r>
              <a:rPr lang="en-US" dirty="0"/>
              <a:t>Data preprocessing and cube construction: How is the raw dataset transformed into an understandable format? How are the </a:t>
            </a:r>
            <a:r>
              <a:rPr lang="en-US" b="1" dirty="0"/>
              <a:t>dimensions and values</a:t>
            </a:r>
            <a:r>
              <a:rPr lang="en-US" dirty="0"/>
              <a:t> extracted from the dataset? Are basic data cube operations doable on the cube? (30%)</a:t>
            </a:r>
          </a:p>
          <a:p>
            <a:pPr lvl="0"/>
            <a:r>
              <a:rPr lang="en-US" dirty="0"/>
              <a:t>Task definition: Define at least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different</a:t>
            </a:r>
            <a:r>
              <a:rPr lang="en-US" dirty="0"/>
              <a:t> data mining tasks (</a:t>
            </a:r>
            <a:r>
              <a:rPr lang="en-US" b="1" dirty="0"/>
              <a:t>frequent pattern mining, classification, clustering, prediction, recommendation, outlier detection, etc.</a:t>
            </a:r>
            <a:r>
              <a:rPr lang="en-US" dirty="0"/>
              <a:t>) with input and output as “Given … (concrete description of task-relevant data), find/classify/recommend/detect …”. (10% * 3 = 30%)</a:t>
            </a:r>
          </a:p>
          <a:p>
            <a:pPr lvl="0"/>
            <a:r>
              <a:rPr lang="en-US" dirty="0"/>
              <a:t>Data mining method design and model evaluation. (30%)</a:t>
            </a:r>
          </a:p>
          <a:p>
            <a:pPr lvl="0"/>
            <a:r>
              <a:rPr lang="en-US" dirty="0"/>
              <a:t>Discussions on how to use knowledge that has been discovered in real life and future work. (5%)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8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918651"/>
              </p:ext>
            </p:extLst>
          </p:nvPr>
        </p:nvGraphicFramePr>
        <p:xfrm>
          <a:off x="884903" y="1600200"/>
          <a:ext cx="29644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213"/>
                <a:gridCol w="1482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major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interested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010817"/>
              </p:ext>
            </p:extLst>
          </p:nvPr>
        </p:nvGraphicFramePr>
        <p:xfrm>
          <a:off x="5270090" y="1600200"/>
          <a:ext cx="29644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213"/>
                <a:gridCol w="1482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#Students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major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graduate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interested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2049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70</a:t>
            </a:fld>
            <a:endParaRPr lang="en-US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6" y="51858"/>
            <a:ext cx="7818843" cy="6761898"/>
          </a:xfrm>
        </p:spPr>
      </p:pic>
    </p:spTree>
    <p:extLst>
      <p:ext uri="{BB962C8B-B14F-4D97-AF65-F5344CB8AC3E}">
        <p14:creationId xmlns:p14="http://schemas.microsoft.com/office/powerpoint/2010/main" val="21200941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Tip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Extraction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17429"/>
              </p:ext>
            </p:extLst>
          </p:nvPr>
        </p:nvGraphicFramePr>
        <p:xfrm>
          <a:off x="457200" y="1503797"/>
          <a:ext cx="8229600" cy="5217678"/>
        </p:xfrm>
        <a:graphic>
          <a:graphicData uri="http://schemas.openxmlformats.org/drawingml/2006/table">
            <a:tbl>
              <a:tblPr firstRow="1" firstCol="1" bandRow="1"/>
              <a:tblGrid>
                <a:gridCol w="1212876"/>
                <a:gridCol w="1323778"/>
                <a:gridCol w="1370426"/>
                <a:gridCol w="1212876"/>
                <a:gridCol w="1324657"/>
                <a:gridCol w="1784987"/>
              </a:tblGrid>
              <a:tr h="942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Paper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Dimension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Value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Paper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Dimension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Value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42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netflix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 accuracy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yahoo music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uncertainty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recommender systems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over-fitting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music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Bayesian matrix factorization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book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prohibitive cost of inference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movie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14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scalable distributed Bayesian matrix factorization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news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stochastic gradient mcmc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partner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145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distributed stochastic gradient langevin dynamics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recommender systems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42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mcmc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netflix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gibbs sampling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recommender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87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stochastic gradient descent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netflix movie rating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bayesian probabilistic matrix factorization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accuracy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posterior distribution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gibbs sampling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bayesian analysis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5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 error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confidence intervals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1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distributed stochastic gradient descent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robustness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429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kdd15-p9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rmse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230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Tip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/>
              <a:t>Given a table of Paper-Problem and a table of Paper-Method, find association rules like </a:t>
            </a:r>
            <a:r>
              <a:rPr lang="en-US" dirty="0" err="1"/>
              <a:t>Problem</a:t>
            </a:r>
            <a:r>
              <a:rPr lang="en-US" dirty="0" err="1">
                <a:sym typeface="Wingdings" charset="2"/>
              </a:rPr>
              <a:t></a:t>
            </a:r>
            <a:r>
              <a:rPr lang="en-US" dirty="0" err="1"/>
              <a:t>Method</a:t>
            </a:r>
            <a:r>
              <a:rPr lang="en-US" dirty="0"/>
              <a:t> or frequent (Problem, Method) pairs/</a:t>
            </a:r>
            <a:r>
              <a:rPr lang="en-US" dirty="0" err="1"/>
              <a:t>itemsets</a:t>
            </a:r>
            <a:r>
              <a:rPr lang="en-US" dirty="0"/>
              <a:t>; categorized as “frequent pattern mining”.</a:t>
            </a:r>
          </a:p>
          <a:p>
            <a:pPr lvl="0"/>
            <a:r>
              <a:rPr lang="en-US" dirty="0"/>
              <a:t>Given a table of Paper-Author and a table of Paper-Problem, for a specific problem, classify authors into “experts” or “non-experts”; categorized as “binary classification”.</a:t>
            </a:r>
          </a:p>
          <a:p>
            <a:pPr lvl="0"/>
            <a:r>
              <a:rPr lang="en-US" dirty="0"/>
              <a:t>Given a table of Paper-Author, Paper-Problem, and Paper-Method, group papers into K clusters by different metrics of paper-paper similarity and compare the results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06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spcBef>
                <a:spcPts val="400"/>
              </a:spcBef>
            </a:pPr>
            <a:r>
              <a:rPr lang="en-US" altLang="en-US" dirty="0"/>
              <a:t>W. Cleveland, Visualizing Data, Hobart Press, 1993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chemeClr val="hlink"/>
                </a:solidFill>
              </a:rPr>
              <a:t>T. </a:t>
            </a:r>
            <a:r>
              <a:rPr lang="en-US" altLang="en-US" dirty="0" err="1">
                <a:solidFill>
                  <a:schemeClr val="hlink"/>
                </a:solidFill>
              </a:rPr>
              <a:t>Dasu</a:t>
            </a:r>
            <a:r>
              <a:rPr lang="en-US" altLang="en-US" dirty="0">
                <a:solidFill>
                  <a:schemeClr val="hlink"/>
                </a:solidFill>
              </a:rPr>
              <a:t> and T. Johnson.  Exploratory Data Mining and Data Cleaning. John Wiley, 2003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. Information Visualization in Data Mining and Knowledge Discovery, Morgan Kaufmann,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L. Kaufman and P. J. </a:t>
            </a:r>
            <a:r>
              <a:rPr lang="en-US" altLang="en-US" dirty="0" err="1">
                <a:solidFill>
                  <a:srgbClr val="FF0000"/>
                </a:solidFill>
              </a:rPr>
              <a:t>Rousseeuw</a:t>
            </a:r>
            <a:r>
              <a:rPr lang="en-US" altLang="en-US" dirty="0">
                <a:solidFill>
                  <a:srgbClr val="FF0000"/>
                </a:solidFill>
              </a:rPr>
              <a:t>. Finding Groups in Data: an Introduction to Cluster Analysis. John Wiley &amp; Sons, 1990</a:t>
            </a:r>
            <a:r>
              <a:rPr lang="en-US" altLang="en-US" dirty="0"/>
              <a:t>.</a:t>
            </a:r>
            <a:endParaRPr lang="en-US" altLang="en-US" dirty="0">
              <a:solidFill>
                <a:schemeClr val="hlink"/>
              </a:solidFill>
            </a:endParaRP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H. V. </a:t>
            </a:r>
            <a:r>
              <a:rPr lang="en-US" altLang="en-US" dirty="0" err="1"/>
              <a:t>Jagadish</a:t>
            </a:r>
            <a:r>
              <a:rPr lang="en-US" altLang="en-US" dirty="0"/>
              <a:t>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A. </a:t>
            </a:r>
            <a:r>
              <a:rPr lang="en-US" altLang="en-US" dirty="0" err="1"/>
              <a:t>Keim</a:t>
            </a:r>
            <a:r>
              <a:rPr lang="en-US" altLang="en-US" dirty="0"/>
              <a:t>. Information visualization and visual data mining, IEEE trans. on Visualization and Computer Graphics, 8(1), 2002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Pyle. Data Preparation for Data Mining. Morgan Kaufmann,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S.  </a:t>
            </a:r>
            <a:r>
              <a:rPr lang="en-US" altLang="en-US" dirty="0" err="1"/>
              <a:t>Santini</a:t>
            </a:r>
            <a:r>
              <a:rPr lang="en-US" altLang="en-US" dirty="0"/>
              <a:t> and R. Jain,” Similarity measures”, IEEE Trans. on Pattern Analysis and Machine Intelligence, 21(9),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E. R. </a:t>
            </a:r>
            <a:r>
              <a:rPr lang="en-US" altLang="en-US" dirty="0" err="1">
                <a:solidFill>
                  <a:srgbClr val="FF0000"/>
                </a:solidFill>
              </a:rPr>
              <a:t>Tufte</a:t>
            </a:r>
            <a:r>
              <a:rPr lang="en-US" altLang="en-US" dirty="0">
                <a:solidFill>
                  <a:srgbClr val="FF0000"/>
                </a:solidFill>
              </a:rPr>
              <a:t>. The Visual Display of Quantitative Information, 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ed., Graphics Press,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C. Yu, et al., Visual data mining of multimedia data for social and behavioral studies, Information Visualization, 8(1), 2009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(Patterns)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 smtClean="0"/>
              <a:t>Students’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ersonal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(activities)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connect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like-minded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individuals</a:t>
            </a:r>
            <a:r>
              <a:rPr lang="zh-CN" altLang="en-US" sz="2400" dirty="0" smtClean="0"/>
              <a:t> * </a:t>
            </a:r>
            <a:r>
              <a:rPr lang="en-US" altLang="zh-CN" sz="2400" dirty="0" smtClean="0"/>
              <a:t>2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taken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grades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nationalities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handwriting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academic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performance</a:t>
            </a:r>
            <a:endParaRPr lang="zh-CN" altLang="en-US" sz="2400" dirty="0" smtClean="0"/>
          </a:p>
          <a:p>
            <a:r>
              <a:rPr lang="en-US" altLang="zh-CN" sz="2400" dirty="0"/>
              <a:t>Classify</a:t>
            </a:r>
            <a:r>
              <a:rPr lang="zh-CN" altLang="en-US" sz="2400" dirty="0"/>
              <a:t> </a:t>
            </a:r>
            <a:r>
              <a:rPr lang="en-US" altLang="zh-CN" sz="2400" dirty="0"/>
              <a:t>students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background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Clustering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backgrounds</a:t>
            </a:r>
            <a:endParaRPr lang="zh-CN" altLang="en-US" sz="2400" dirty="0" smtClean="0"/>
          </a:p>
          <a:p>
            <a:r>
              <a:rPr lang="mr-IN" altLang="zh-CN" sz="2400" dirty="0" smtClean="0"/>
              <a:t>…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0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(Patterns)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 smtClean="0"/>
              <a:t>Students’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ersonal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(activities)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connect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like-minded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individuals</a:t>
            </a:r>
            <a:r>
              <a:rPr lang="zh-CN" altLang="en-US" sz="2400" dirty="0" smtClean="0"/>
              <a:t> * </a:t>
            </a:r>
            <a:r>
              <a:rPr lang="en-US" altLang="zh-CN" sz="2400" dirty="0" smtClean="0"/>
              <a:t>2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taken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grades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nationalities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handwriting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academic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performance</a:t>
            </a:r>
            <a:endParaRPr lang="zh-CN" altLang="en-US" sz="2400" dirty="0" smtClean="0"/>
          </a:p>
          <a:p>
            <a:r>
              <a:rPr lang="en-US" altLang="zh-CN" sz="2400" dirty="0"/>
              <a:t>Classify</a:t>
            </a:r>
            <a:r>
              <a:rPr lang="zh-CN" altLang="en-US" sz="2400" dirty="0"/>
              <a:t> </a:t>
            </a:r>
            <a:r>
              <a:rPr lang="en-US" altLang="zh-CN" sz="2400" dirty="0"/>
              <a:t>students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background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Clustering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backgrounds</a:t>
            </a:r>
            <a:endParaRPr lang="zh-CN" altLang="en-US" sz="2400" dirty="0" smtClean="0"/>
          </a:p>
          <a:p>
            <a:r>
              <a:rPr lang="mr-IN" altLang="zh-CN" sz="2400" dirty="0" smtClean="0"/>
              <a:t>…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3658" y="3834581"/>
            <a:ext cx="5176684" cy="25217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During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5-minute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break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(11:40-11:45),</a:t>
            </a:r>
            <a:endParaRPr lang="zh-CN" altLang="en-US" sz="2400" dirty="0" smtClean="0"/>
          </a:p>
          <a:p>
            <a:r>
              <a:rPr lang="en-US" altLang="zh-CN" sz="2400" dirty="0"/>
              <a:t>i</a:t>
            </a:r>
            <a:r>
              <a:rPr lang="en-US" altLang="zh-CN" sz="2400" dirty="0" smtClean="0"/>
              <a:t>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you’d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contribute,</a:t>
            </a:r>
            <a:endParaRPr lang="zh-CN" altLang="en-US" sz="2400" dirty="0" smtClean="0"/>
          </a:p>
          <a:p>
            <a:r>
              <a:rPr lang="en-US" altLang="zh-CN" sz="2400" dirty="0"/>
              <a:t>p</a:t>
            </a:r>
            <a:r>
              <a:rPr lang="en-US" altLang="zh-CN" sz="2400" dirty="0" smtClean="0"/>
              <a:t>lease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endParaRPr lang="zh-CN" altLang="en-US" sz="2400" dirty="0"/>
          </a:p>
          <a:p>
            <a:r>
              <a:rPr lang="en-US" altLang="zh-CN" sz="2400" dirty="0" smtClean="0"/>
              <a:t>write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down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self-introduction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class.</a:t>
            </a:r>
            <a:endParaRPr lang="zh-CN" altLang="en-US" sz="2400" dirty="0" smtClean="0"/>
          </a:p>
          <a:p>
            <a:r>
              <a:rPr lang="en-US" altLang="zh-CN" sz="2400" dirty="0" smtClean="0"/>
              <a:t>Pay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attention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privacy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issue!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27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47692</TotalTime>
  <Words>3879</Words>
  <Application>Microsoft Macintosh PowerPoint</Application>
  <PresentationFormat>On-screen Show (4:3)</PresentationFormat>
  <Paragraphs>865</Paragraphs>
  <Slides>73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73</vt:i4>
      </vt:variant>
    </vt:vector>
  </HeadingPairs>
  <TitlesOfParts>
    <vt:vector size="90" baseType="lpstr">
      <vt:lpstr>Calibri</vt:lpstr>
      <vt:lpstr>Cambria Math</vt:lpstr>
      <vt:lpstr>Corbel</vt:lpstr>
      <vt:lpstr>Mangal</vt:lpstr>
      <vt:lpstr>Palatino</vt:lpstr>
      <vt:lpstr>Symbol</vt:lpstr>
      <vt:lpstr>Tahoma</vt:lpstr>
      <vt:lpstr>Times New Roman</vt:lpstr>
      <vt:lpstr>Wingdings</vt:lpstr>
      <vt:lpstr>华文楷体</vt:lpstr>
      <vt:lpstr>宋体</vt:lpstr>
      <vt:lpstr>Arial</vt:lpstr>
      <vt:lpstr>Office Theme</vt:lpstr>
      <vt:lpstr>Equation</vt:lpstr>
      <vt:lpstr>Chart</vt:lpstr>
      <vt:lpstr>SmartDraw</vt:lpstr>
      <vt:lpstr>Worksheet</vt:lpstr>
      <vt:lpstr>Chapter 2. Getting to Know Your Data</vt:lpstr>
      <vt:lpstr>From Data to Knowledge</vt:lpstr>
      <vt:lpstr>Your Data</vt:lpstr>
      <vt:lpstr>Your Data</vt:lpstr>
      <vt:lpstr>Your Data</vt:lpstr>
      <vt:lpstr>Your Data</vt:lpstr>
      <vt:lpstr>Your Data</vt:lpstr>
      <vt:lpstr>Knowledge (Patterns) You Want</vt:lpstr>
      <vt:lpstr>Knowledge (Patterns) You Want</vt:lpstr>
      <vt:lpstr>Knowledge/Patterns We Can Have: Phrase Structures </vt:lpstr>
      <vt:lpstr>Knowledge/Patterns We Can Have: Phrase Structures </vt:lpstr>
      <vt:lpstr>Chapter 2. Getting to Know Your Data</vt:lpstr>
      <vt:lpstr>Types of Data Sets: (1) Record Data</vt:lpstr>
      <vt:lpstr>Data Objects</vt:lpstr>
      <vt:lpstr>Attributes</vt:lpstr>
      <vt:lpstr>Attribute Types </vt:lpstr>
      <vt:lpstr>Discrete vs Continuous Attributes </vt:lpstr>
      <vt:lpstr>Types of Data Sets: (2) Graphs and Networks</vt:lpstr>
      <vt:lpstr>Types of Data Sets: (3) Ordered Data</vt:lpstr>
      <vt:lpstr>Other Types of Data Sets</vt:lpstr>
      <vt:lpstr>Characterisitcs of Structured Data</vt:lpstr>
      <vt:lpstr>Chapter 2. Getting to Know Your Data</vt:lpstr>
      <vt:lpstr>Basic Statistical Descriptions of Data</vt:lpstr>
      <vt:lpstr>Measuring the Central Tendency: (1) Mean</vt:lpstr>
      <vt:lpstr>Measuring the Central Tendency: (2) Median</vt:lpstr>
      <vt:lpstr>PowerPoint Presentation</vt:lpstr>
      <vt:lpstr>PowerPoint Presentation</vt:lpstr>
      <vt:lpstr>Measuring the Central Tendency: (3) Mode</vt:lpstr>
      <vt:lpstr>Properties of Normal Distribution Curve</vt:lpstr>
      <vt:lpstr>Measures Data Distribution: Variance and Standard Deviation</vt:lpstr>
      <vt:lpstr>Graphic Displays of Basic Statistical Descriptions</vt:lpstr>
      <vt:lpstr>Measuring the Dispersion of Data: (1) Quartiles &amp; Boxplots </vt:lpstr>
      <vt:lpstr>(2) Histogram Analysis</vt:lpstr>
      <vt:lpstr>Histograms Often Tell More than Boxplots</vt:lpstr>
      <vt:lpstr>(3) Quantile Plot</vt:lpstr>
      <vt:lpstr>(4) Quantile-Quantile (Q-Q) Plot</vt:lpstr>
      <vt:lpstr>(5) Scatter plot</vt:lpstr>
      <vt:lpstr>Positively, Negatively Correlated, and Uncorrelated Data</vt:lpstr>
      <vt:lpstr>Chapter 2. Getting to Know Your Data</vt:lpstr>
      <vt:lpstr>Review: Lecture 2 </vt:lpstr>
      <vt:lpstr>Biased Sample Variance</vt:lpstr>
      <vt:lpstr>Z-score in Normal Distribution</vt:lpstr>
      <vt:lpstr>Z-score Normalization</vt:lpstr>
      <vt:lpstr>Review: Lecture 2</vt:lpstr>
      <vt:lpstr>Review: Scatter Plot</vt:lpstr>
      <vt:lpstr>Chapter 2. Getting to Know Your Data</vt:lpstr>
      <vt:lpstr>Scatterplot Matrices</vt:lpstr>
      <vt:lpstr>Landscapes</vt:lpstr>
      <vt:lpstr>Tree-Map</vt:lpstr>
      <vt:lpstr>Tag Cloud</vt:lpstr>
      <vt:lpstr>Networks</vt:lpstr>
      <vt:lpstr>Chapter 2. Getting to Know Your Data</vt:lpstr>
      <vt:lpstr>Similarity, Dissimilarity, and Proximity</vt:lpstr>
      <vt:lpstr>Data Matrix and Dissimilarity Matrix</vt:lpstr>
      <vt:lpstr>Example: Euclidean Distance</vt:lpstr>
      <vt:lpstr>Minkowski Distance</vt:lpstr>
      <vt:lpstr>Non Metric Dissimilarity: Triangle Inequality</vt:lpstr>
      <vt:lpstr>Special Cases of Minkowski Distance</vt:lpstr>
      <vt:lpstr>Example: Minkowski Distance at Special Cases</vt:lpstr>
      <vt:lpstr>Proximity Measure for Binary Attributes</vt:lpstr>
      <vt:lpstr>Proximity Measure for Categorical Attributes</vt:lpstr>
      <vt:lpstr>Ordinal Variables</vt:lpstr>
      <vt:lpstr>Attributes of Mixed Types</vt:lpstr>
      <vt:lpstr>Cosine Similarity of Two Vectors</vt:lpstr>
      <vt:lpstr> KL Divergence: Comparing Two Probability Distributions</vt:lpstr>
      <vt:lpstr>Summary</vt:lpstr>
      <vt:lpstr>Announcement</vt:lpstr>
      <vt:lpstr>4th Credit Project</vt:lpstr>
      <vt:lpstr>Evaluation</vt:lpstr>
      <vt:lpstr>PowerPoint Presentation</vt:lpstr>
      <vt:lpstr>Tip 1: Dimension and Value Extraction</vt:lpstr>
      <vt:lpstr>Tip 2: Data Mining Tasks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1959</cp:revision>
  <cp:lastPrinted>2017-01-15T22:23:57Z</cp:lastPrinted>
  <dcterms:created xsi:type="dcterms:W3CDTF">2015-05-16T14:51:23Z</dcterms:created>
  <dcterms:modified xsi:type="dcterms:W3CDTF">2017-06-04T16:04:52Z</dcterms:modified>
</cp:coreProperties>
</file>